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sldIdLst>
    <p:sldId id="377" r:id="rId2"/>
    <p:sldId id="517" r:id="rId3"/>
    <p:sldId id="567" r:id="rId4"/>
    <p:sldId id="568" r:id="rId5"/>
    <p:sldId id="586" r:id="rId6"/>
    <p:sldId id="588" r:id="rId7"/>
    <p:sldId id="572" r:id="rId8"/>
    <p:sldId id="587" r:id="rId9"/>
    <p:sldId id="573" r:id="rId10"/>
    <p:sldId id="574" r:id="rId11"/>
    <p:sldId id="575" r:id="rId12"/>
    <p:sldId id="576" r:id="rId13"/>
    <p:sldId id="594" r:id="rId14"/>
    <p:sldId id="595" r:id="rId15"/>
    <p:sldId id="577" r:id="rId16"/>
    <p:sldId id="579" r:id="rId17"/>
    <p:sldId id="580" r:id="rId18"/>
    <p:sldId id="585" r:id="rId19"/>
    <p:sldId id="578" r:id="rId20"/>
    <p:sldId id="581" r:id="rId21"/>
    <p:sldId id="582" r:id="rId22"/>
    <p:sldId id="583" r:id="rId23"/>
    <p:sldId id="597" r:id="rId24"/>
    <p:sldId id="584" r:id="rId25"/>
    <p:sldId id="346" r:id="rId26"/>
    <p:sldId id="267" r:id="rId27"/>
    <p:sldId id="570" r:id="rId28"/>
    <p:sldId id="571" r:id="rId29"/>
    <p:sldId id="266" r:id="rId30"/>
    <p:sldId id="598" r:id="rId3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Title" id="{D6D3CB8D-C5FE-4F85-97E1-008DE64A5D47}">
          <p14:sldIdLst>
            <p14:sldId id="377"/>
          </p14:sldIdLst>
        </p14:section>
        <p14:section name="I.1. Introduction" id="{2FD0FF71-F5FC-4EB7-B2CB-B31E4CBECD79}">
          <p14:sldIdLst>
            <p14:sldId id="517"/>
          </p14:sldIdLst>
        </p14:section>
        <p14:section name="V.4. Backpropagation on a Shallow Neural Network" id="{767C72FE-9793-4950-A8EF-333B130F54DF}">
          <p14:sldIdLst>
            <p14:sldId id="567"/>
            <p14:sldId id="568"/>
            <p14:sldId id="586"/>
          </p14:sldIdLst>
        </p14:section>
        <p14:section name="V.5. Backpropagation (math)" id="{907A7E63-CFBE-46B5-91DF-CEF8A16505EA}">
          <p14:sldIdLst>
            <p14:sldId id="588"/>
            <p14:sldId id="572"/>
            <p14:sldId id="587"/>
            <p14:sldId id="573"/>
            <p14:sldId id="574"/>
            <p14:sldId id="575"/>
            <p14:sldId id="576"/>
            <p14:sldId id="594"/>
            <p14:sldId id="595"/>
          </p14:sldIdLst>
        </p14:section>
        <p14:section name="V.6. Backward pass on a Shallow Neural Network" id="{0DEBBF87-D858-40D9-99AA-C02192679BFC}">
          <p14:sldIdLst>
            <p14:sldId id="577"/>
            <p14:sldId id="579"/>
            <p14:sldId id="580"/>
            <p14:sldId id="585"/>
          </p14:sldIdLst>
        </p14:section>
        <p14:section name="V.7. Trainer functions for Shallow Neural Networks" id="{26AC733F-0193-4315-8799-E8B388D8A1D0}">
          <p14:sldIdLst>
            <p14:sldId id="578"/>
            <p14:sldId id="581"/>
            <p14:sldId id="582"/>
            <p14:sldId id="583"/>
            <p14:sldId id="597"/>
          </p14:sldIdLst>
        </p14:section>
        <p14:section name="Conclusion" id="{09807B6E-2B76-45C8-B103-96D5021B68A6}">
          <p14:sldIdLst>
            <p14:sldId id="584"/>
            <p14:sldId id="346"/>
          </p14:sldIdLst>
        </p14:section>
        <p14:section name="References and watchlist" id="{217B8593-1CA5-408D-B198-A5E6ACAB5948}">
          <p14:sldIdLst>
            <p14:sldId id="267"/>
            <p14:sldId id="570"/>
            <p14:sldId id="571"/>
            <p14:sldId id="266"/>
          </p14:sldIdLst>
        </p14:section>
        <p14:section name="Day 1 Quiz" id="{BA6CC9EB-A9D3-4761-A564-98490D06FE1A}">
          <p14:sldIdLst>
            <p14:sldId id="598"/>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6A446D52-C317-103A-D209-A6D1D99CFF7D}" name="Matthieu De Mari" initials="MDM" userId="Matthieu De Mari" providerId="None"/>
</p188: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76D4094-5553-473F-806F-2EDE7C368238}" v="1" dt="2026-01-08T10:27:18.262"/>
    <p1510:client id="{7BED3835-1716-42B5-B023-6A2990DCB316}" v="45" dt="2026-01-09T02:03:32.961"/>
    <p1510:client id="{DB227F22-6C46-4C06-9514-CE8BFCB497BC}" v="34" dt="2026-01-09T02:12:16.11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6292" autoAdjust="0"/>
  </p:normalViewPr>
  <p:slideViewPr>
    <p:cSldViewPr snapToGrid="0">
      <p:cViewPr varScale="1">
        <p:scale>
          <a:sx n="99" d="100"/>
          <a:sy n="99" d="100"/>
        </p:scale>
        <p:origin x="108" y="59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microsoft.com/office/2018/10/relationships/authors" Target="authors.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38"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thieu De Mari" userId="dfb708c9-d8dc-439f-9a3b-c772bf4a311c" providerId="ADAL" clId="{81E9B007-0C2C-493E-9B93-55A62C9C1F12}"/>
    <pc:docChg chg="undo custSel addSld delSld modSld sldOrd addSection delSection modSection">
      <pc:chgData name="Matthieu De Mari" userId="dfb708c9-d8dc-439f-9a3b-c772bf4a311c" providerId="ADAL" clId="{81E9B007-0C2C-493E-9B93-55A62C9C1F12}" dt="2026-01-09T02:15:39.822" v="964" actId="20577"/>
      <pc:docMkLst>
        <pc:docMk/>
      </pc:docMkLst>
      <pc:sldChg chg="del">
        <pc:chgData name="Matthieu De Mari" userId="dfb708c9-d8dc-439f-9a3b-c772bf4a311c" providerId="ADAL" clId="{81E9B007-0C2C-493E-9B93-55A62C9C1F12}" dt="2026-01-09T01:53:00.960" v="451" actId="47"/>
        <pc:sldMkLst>
          <pc:docMk/>
          <pc:sldMk cId="3442501962" sldId="257"/>
        </pc:sldMkLst>
      </pc:sldChg>
      <pc:sldChg chg="modSp mod">
        <pc:chgData name="Matthieu De Mari" userId="dfb708c9-d8dc-439f-9a3b-c772bf4a311c" providerId="ADAL" clId="{81E9B007-0C2C-493E-9B93-55A62C9C1F12}" dt="2026-01-09T02:13:53.769" v="787" actId="20577"/>
        <pc:sldMkLst>
          <pc:docMk/>
          <pc:sldMk cId="1036081419" sldId="346"/>
        </pc:sldMkLst>
        <pc:spChg chg="mod">
          <ac:chgData name="Matthieu De Mari" userId="dfb708c9-d8dc-439f-9a3b-c772bf4a311c" providerId="ADAL" clId="{81E9B007-0C2C-493E-9B93-55A62C9C1F12}" dt="2026-01-09T02:13:53.769" v="787" actId="20577"/>
          <ac:spMkLst>
            <pc:docMk/>
            <pc:sldMk cId="1036081419" sldId="346"/>
            <ac:spMk id="2" creationId="{11A08BA8-9DEC-4471-8590-434E8D8BB4A0}"/>
          </ac:spMkLst>
        </pc:spChg>
      </pc:sldChg>
      <pc:sldChg chg="modSp mod">
        <pc:chgData name="Matthieu De Mari" userId="dfb708c9-d8dc-439f-9a3b-c772bf4a311c" providerId="ADAL" clId="{81E9B007-0C2C-493E-9B93-55A62C9C1F12}" dt="2026-01-09T02:06:02.330" v="656" actId="20577"/>
        <pc:sldMkLst>
          <pc:docMk/>
          <pc:sldMk cId="1040156172" sldId="377"/>
        </pc:sldMkLst>
        <pc:spChg chg="mod">
          <ac:chgData name="Matthieu De Mari" userId="dfb708c9-d8dc-439f-9a3b-c772bf4a311c" providerId="ADAL" clId="{81E9B007-0C2C-493E-9B93-55A62C9C1F12}" dt="2026-01-09T02:06:02.330" v="656" actId="20577"/>
          <ac:spMkLst>
            <pc:docMk/>
            <pc:sldMk cId="1040156172" sldId="377"/>
            <ac:spMk id="2" creationId="{080CEB46-CC16-4D19-8C2C-AEE9471D8168}"/>
          </ac:spMkLst>
        </pc:spChg>
      </pc:sldChg>
      <pc:sldChg chg="del">
        <pc:chgData name="Matthieu De Mari" userId="dfb708c9-d8dc-439f-9a3b-c772bf4a311c" providerId="ADAL" clId="{81E9B007-0C2C-493E-9B93-55A62C9C1F12}" dt="2026-01-09T02:06:48.988" v="699" actId="47"/>
        <pc:sldMkLst>
          <pc:docMk/>
          <pc:sldMk cId="3653875140" sldId="509"/>
        </pc:sldMkLst>
      </pc:sldChg>
      <pc:sldChg chg="del">
        <pc:chgData name="Matthieu De Mari" userId="dfb708c9-d8dc-439f-9a3b-c772bf4a311c" providerId="ADAL" clId="{81E9B007-0C2C-493E-9B93-55A62C9C1F12}" dt="2026-01-09T02:06:50.610" v="700" actId="47"/>
        <pc:sldMkLst>
          <pc:docMk/>
          <pc:sldMk cId="2444273265" sldId="510"/>
        </pc:sldMkLst>
      </pc:sldChg>
      <pc:sldChg chg="del">
        <pc:chgData name="Matthieu De Mari" userId="dfb708c9-d8dc-439f-9a3b-c772bf4a311c" providerId="ADAL" clId="{81E9B007-0C2C-493E-9B93-55A62C9C1F12}" dt="2026-01-09T02:06:51.857" v="701" actId="47"/>
        <pc:sldMkLst>
          <pc:docMk/>
          <pc:sldMk cId="3760572474" sldId="511"/>
        </pc:sldMkLst>
      </pc:sldChg>
      <pc:sldChg chg="del">
        <pc:chgData name="Matthieu De Mari" userId="dfb708c9-d8dc-439f-9a3b-c772bf4a311c" providerId="ADAL" clId="{81E9B007-0C2C-493E-9B93-55A62C9C1F12}" dt="2026-01-09T02:06:52.818" v="702" actId="47"/>
        <pc:sldMkLst>
          <pc:docMk/>
          <pc:sldMk cId="467965437" sldId="512"/>
        </pc:sldMkLst>
      </pc:sldChg>
      <pc:sldChg chg="del">
        <pc:chgData name="Matthieu De Mari" userId="dfb708c9-d8dc-439f-9a3b-c772bf4a311c" providerId="ADAL" clId="{81E9B007-0C2C-493E-9B93-55A62C9C1F12}" dt="2026-01-09T02:06:54.566" v="703" actId="47"/>
        <pc:sldMkLst>
          <pc:docMk/>
          <pc:sldMk cId="1737018993" sldId="513"/>
        </pc:sldMkLst>
      </pc:sldChg>
      <pc:sldChg chg="del">
        <pc:chgData name="Matthieu De Mari" userId="dfb708c9-d8dc-439f-9a3b-c772bf4a311c" providerId="ADAL" clId="{81E9B007-0C2C-493E-9B93-55A62C9C1F12}" dt="2026-01-09T02:06:56.041" v="704" actId="47"/>
        <pc:sldMkLst>
          <pc:docMk/>
          <pc:sldMk cId="2222172378" sldId="514"/>
        </pc:sldMkLst>
      </pc:sldChg>
      <pc:sldChg chg="modSp mod">
        <pc:chgData name="Matthieu De Mari" userId="dfb708c9-d8dc-439f-9a3b-c772bf4a311c" providerId="ADAL" clId="{81E9B007-0C2C-493E-9B93-55A62C9C1F12}" dt="2026-01-09T02:06:42.363" v="698" actId="115"/>
        <pc:sldMkLst>
          <pc:docMk/>
          <pc:sldMk cId="1464669599" sldId="517"/>
        </pc:sldMkLst>
        <pc:spChg chg="mod">
          <ac:chgData name="Matthieu De Mari" userId="dfb708c9-d8dc-439f-9a3b-c772bf4a311c" providerId="ADAL" clId="{81E9B007-0C2C-493E-9B93-55A62C9C1F12}" dt="2026-01-09T01:53:32.373" v="468" actId="20577"/>
          <ac:spMkLst>
            <pc:docMk/>
            <pc:sldMk cId="1464669599" sldId="517"/>
            <ac:spMk id="2" creationId="{49D40417-A4D3-4CE8-96E7-708E2439AE7B}"/>
          </ac:spMkLst>
        </pc:spChg>
        <pc:spChg chg="mod">
          <ac:chgData name="Matthieu De Mari" userId="dfb708c9-d8dc-439f-9a3b-c772bf4a311c" providerId="ADAL" clId="{81E9B007-0C2C-493E-9B93-55A62C9C1F12}" dt="2026-01-09T02:06:42.363" v="698" actId="115"/>
          <ac:spMkLst>
            <pc:docMk/>
            <pc:sldMk cId="1464669599" sldId="517"/>
            <ac:spMk id="3" creationId="{35995840-A9D9-479A-A34F-EA7DC229D38E}"/>
          </ac:spMkLst>
        </pc:spChg>
      </pc:sldChg>
      <pc:sldChg chg="modSp del mod">
        <pc:chgData name="Matthieu De Mari" userId="dfb708c9-d8dc-439f-9a3b-c772bf4a311c" providerId="ADAL" clId="{81E9B007-0C2C-493E-9B93-55A62C9C1F12}" dt="2026-01-09T01:53:17.421" v="457" actId="47"/>
        <pc:sldMkLst>
          <pc:docMk/>
          <pc:sldMk cId="3190584464" sldId="518"/>
        </pc:sldMkLst>
        <pc:spChg chg="mod">
          <ac:chgData name="Matthieu De Mari" userId="dfb708c9-d8dc-439f-9a3b-c772bf4a311c" providerId="ADAL" clId="{81E9B007-0C2C-493E-9B93-55A62C9C1F12}" dt="2026-01-09T01:53:08.102" v="453" actId="21"/>
          <ac:spMkLst>
            <pc:docMk/>
            <pc:sldMk cId="3190584464" sldId="518"/>
            <ac:spMk id="3" creationId="{35995840-A9D9-479A-A34F-EA7DC229D38E}"/>
          </ac:spMkLst>
        </pc:spChg>
      </pc:sldChg>
      <pc:sldChg chg="del">
        <pc:chgData name="Matthieu De Mari" userId="dfb708c9-d8dc-439f-9a3b-c772bf4a311c" providerId="ADAL" clId="{81E9B007-0C2C-493E-9B93-55A62C9C1F12}" dt="2026-01-09T02:06:56.041" v="704" actId="47"/>
        <pc:sldMkLst>
          <pc:docMk/>
          <pc:sldMk cId="3542605904" sldId="519"/>
        </pc:sldMkLst>
      </pc:sldChg>
      <pc:sldChg chg="del">
        <pc:chgData name="Matthieu De Mari" userId="dfb708c9-d8dc-439f-9a3b-c772bf4a311c" providerId="ADAL" clId="{81E9B007-0C2C-493E-9B93-55A62C9C1F12}" dt="2026-01-09T02:06:48.988" v="699" actId="47"/>
        <pc:sldMkLst>
          <pc:docMk/>
          <pc:sldMk cId="584692631" sldId="521"/>
        </pc:sldMkLst>
      </pc:sldChg>
      <pc:sldChg chg="modSp del mod">
        <pc:chgData name="Matthieu De Mari" userId="dfb708c9-d8dc-439f-9a3b-c772bf4a311c" providerId="ADAL" clId="{81E9B007-0C2C-493E-9B93-55A62C9C1F12}" dt="2026-01-09T02:06:48.988" v="699" actId="47"/>
        <pc:sldMkLst>
          <pc:docMk/>
          <pc:sldMk cId="3754516330" sldId="522"/>
        </pc:sldMkLst>
      </pc:sldChg>
      <pc:sldChg chg="modSp del mod">
        <pc:chgData name="Matthieu De Mari" userId="dfb708c9-d8dc-439f-9a3b-c772bf4a311c" providerId="ADAL" clId="{81E9B007-0C2C-493E-9B93-55A62C9C1F12}" dt="2026-01-09T02:06:48.988" v="699" actId="47"/>
        <pc:sldMkLst>
          <pc:docMk/>
          <pc:sldMk cId="2978828430" sldId="523"/>
        </pc:sldMkLst>
      </pc:sldChg>
      <pc:sldChg chg="del">
        <pc:chgData name="Matthieu De Mari" userId="dfb708c9-d8dc-439f-9a3b-c772bf4a311c" providerId="ADAL" clId="{81E9B007-0C2C-493E-9B93-55A62C9C1F12}" dt="2026-01-09T02:06:48.988" v="699" actId="47"/>
        <pc:sldMkLst>
          <pc:docMk/>
          <pc:sldMk cId="4292607168" sldId="524"/>
        </pc:sldMkLst>
      </pc:sldChg>
      <pc:sldChg chg="del">
        <pc:chgData name="Matthieu De Mari" userId="dfb708c9-d8dc-439f-9a3b-c772bf4a311c" providerId="ADAL" clId="{81E9B007-0C2C-493E-9B93-55A62C9C1F12}" dt="2026-01-09T02:06:48.988" v="699" actId="47"/>
        <pc:sldMkLst>
          <pc:docMk/>
          <pc:sldMk cId="3319067538" sldId="525"/>
        </pc:sldMkLst>
      </pc:sldChg>
      <pc:sldChg chg="del">
        <pc:chgData name="Matthieu De Mari" userId="dfb708c9-d8dc-439f-9a3b-c772bf4a311c" providerId="ADAL" clId="{81E9B007-0C2C-493E-9B93-55A62C9C1F12}" dt="2026-01-09T02:06:48.988" v="699" actId="47"/>
        <pc:sldMkLst>
          <pc:docMk/>
          <pc:sldMk cId="1164017902" sldId="526"/>
        </pc:sldMkLst>
      </pc:sldChg>
      <pc:sldChg chg="modSp del mod">
        <pc:chgData name="Matthieu De Mari" userId="dfb708c9-d8dc-439f-9a3b-c772bf4a311c" providerId="ADAL" clId="{81E9B007-0C2C-493E-9B93-55A62C9C1F12}" dt="2026-01-09T02:06:50.610" v="700" actId="47"/>
        <pc:sldMkLst>
          <pc:docMk/>
          <pc:sldMk cId="3692904375" sldId="527"/>
        </pc:sldMkLst>
        <pc:spChg chg="mod">
          <ac:chgData name="Matthieu De Mari" userId="dfb708c9-d8dc-439f-9a3b-c772bf4a311c" providerId="ADAL" clId="{81E9B007-0C2C-493E-9B93-55A62C9C1F12}" dt="2026-01-09T01:55:40.325" v="503" actId="20577"/>
          <ac:spMkLst>
            <pc:docMk/>
            <pc:sldMk cId="3692904375" sldId="527"/>
            <ac:spMk id="5" creationId="{C1F51DE3-B943-E325-81E1-3500067990A2}"/>
          </ac:spMkLst>
        </pc:spChg>
      </pc:sldChg>
      <pc:sldChg chg="del ord">
        <pc:chgData name="Matthieu De Mari" userId="dfb708c9-d8dc-439f-9a3b-c772bf4a311c" providerId="ADAL" clId="{81E9B007-0C2C-493E-9B93-55A62C9C1F12}" dt="2026-01-09T02:06:48.988" v="699" actId="47"/>
        <pc:sldMkLst>
          <pc:docMk/>
          <pc:sldMk cId="3778560088" sldId="528"/>
        </pc:sldMkLst>
      </pc:sldChg>
      <pc:sldChg chg="del">
        <pc:chgData name="Matthieu De Mari" userId="dfb708c9-d8dc-439f-9a3b-c772bf4a311c" providerId="ADAL" clId="{81E9B007-0C2C-493E-9B93-55A62C9C1F12}" dt="2026-01-09T02:06:50.610" v="700" actId="47"/>
        <pc:sldMkLst>
          <pc:docMk/>
          <pc:sldMk cId="6782498" sldId="529"/>
        </pc:sldMkLst>
      </pc:sldChg>
      <pc:sldChg chg="del">
        <pc:chgData name="Matthieu De Mari" userId="dfb708c9-d8dc-439f-9a3b-c772bf4a311c" providerId="ADAL" clId="{81E9B007-0C2C-493E-9B93-55A62C9C1F12}" dt="2026-01-09T02:06:50.610" v="700" actId="47"/>
        <pc:sldMkLst>
          <pc:docMk/>
          <pc:sldMk cId="3324878099" sldId="535"/>
        </pc:sldMkLst>
      </pc:sldChg>
      <pc:sldChg chg="del">
        <pc:chgData name="Matthieu De Mari" userId="dfb708c9-d8dc-439f-9a3b-c772bf4a311c" providerId="ADAL" clId="{81E9B007-0C2C-493E-9B93-55A62C9C1F12}" dt="2026-01-09T02:06:50.610" v="700" actId="47"/>
        <pc:sldMkLst>
          <pc:docMk/>
          <pc:sldMk cId="1038226095" sldId="536"/>
        </pc:sldMkLst>
      </pc:sldChg>
      <pc:sldChg chg="modSp del mod">
        <pc:chgData name="Matthieu De Mari" userId="dfb708c9-d8dc-439f-9a3b-c772bf4a311c" providerId="ADAL" clId="{81E9B007-0C2C-493E-9B93-55A62C9C1F12}" dt="2026-01-09T02:06:50.610" v="700" actId="47"/>
        <pc:sldMkLst>
          <pc:docMk/>
          <pc:sldMk cId="453944168" sldId="538"/>
        </pc:sldMkLst>
        <pc:spChg chg="mod">
          <ac:chgData name="Matthieu De Mari" userId="dfb708c9-d8dc-439f-9a3b-c772bf4a311c" providerId="ADAL" clId="{81E9B007-0C2C-493E-9B93-55A62C9C1F12}" dt="2026-01-09T01:56:31.402" v="531"/>
          <ac:spMkLst>
            <pc:docMk/>
            <pc:sldMk cId="453944168" sldId="538"/>
            <ac:spMk id="3" creationId="{546D2DE9-7096-79A2-190F-2A03A0ED8072}"/>
          </ac:spMkLst>
        </pc:spChg>
      </pc:sldChg>
      <pc:sldChg chg="modSp del">
        <pc:chgData name="Matthieu De Mari" userId="dfb708c9-d8dc-439f-9a3b-c772bf4a311c" providerId="ADAL" clId="{81E9B007-0C2C-493E-9B93-55A62C9C1F12}" dt="2026-01-09T02:06:50.610" v="700" actId="47"/>
        <pc:sldMkLst>
          <pc:docMk/>
          <pc:sldMk cId="545763732" sldId="539"/>
        </pc:sldMkLst>
      </pc:sldChg>
      <pc:sldChg chg="del">
        <pc:chgData name="Matthieu De Mari" userId="dfb708c9-d8dc-439f-9a3b-c772bf4a311c" providerId="ADAL" clId="{81E9B007-0C2C-493E-9B93-55A62C9C1F12}" dt="2026-01-09T02:06:50.610" v="700" actId="47"/>
        <pc:sldMkLst>
          <pc:docMk/>
          <pc:sldMk cId="3203638510" sldId="540"/>
        </pc:sldMkLst>
      </pc:sldChg>
      <pc:sldChg chg="del">
        <pc:chgData name="Matthieu De Mari" userId="dfb708c9-d8dc-439f-9a3b-c772bf4a311c" providerId="ADAL" clId="{81E9B007-0C2C-493E-9B93-55A62C9C1F12}" dt="2026-01-09T02:06:50.610" v="700" actId="47"/>
        <pc:sldMkLst>
          <pc:docMk/>
          <pc:sldMk cId="979270256" sldId="541"/>
        </pc:sldMkLst>
      </pc:sldChg>
      <pc:sldChg chg="modSp del">
        <pc:chgData name="Matthieu De Mari" userId="dfb708c9-d8dc-439f-9a3b-c772bf4a311c" providerId="ADAL" clId="{81E9B007-0C2C-493E-9B93-55A62C9C1F12}" dt="2026-01-09T02:06:51.857" v="701" actId="47"/>
        <pc:sldMkLst>
          <pc:docMk/>
          <pc:sldMk cId="3916751870" sldId="542"/>
        </pc:sldMkLst>
      </pc:sldChg>
      <pc:sldChg chg="del">
        <pc:chgData name="Matthieu De Mari" userId="dfb708c9-d8dc-439f-9a3b-c772bf4a311c" providerId="ADAL" clId="{81E9B007-0C2C-493E-9B93-55A62C9C1F12}" dt="2026-01-09T02:06:51.857" v="701" actId="47"/>
        <pc:sldMkLst>
          <pc:docMk/>
          <pc:sldMk cId="2212613338" sldId="543"/>
        </pc:sldMkLst>
      </pc:sldChg>
      <pc:sldChg chg="modSp del mod">
        <pc:chgData name="Matthieu De Mari" userId="dfb708c9-d8dc-439f-9a3b-c772bf4a311c" providerId="ADAL" clId="{81E9B007-0C2C-493E-9B93-55A62C9C1F12}" dt="2026-01-09T02:06:51.857" v="701" actId="47"/>
        <pc:sldMkLst>
          <pc:docMk/>
          <pc:sldMk cId="3100334900" sldId="544"/>
        </pc:sldMkLst>
      </pc:sldChg>
      <pc:sldChg chg="modSp del mod">
        <pc:chgData name="Matthieu De Mari" userId="dfb708c9-d8dc-439f-9a3b-c772bf4a311c" providerId="ADAL" clId="{81E9B007-0C2C-493E-9B93-55A62C9C1F12}" dt="2026-01-09T02:06:51.857" v="701" actId="47"/>
        <pc:sldMkLst>
          <pc:docMk/>
          <pc:sldMk cId="618201935" sldId="545"/>
        </pc:sldMkLst>
        <pc:spChg chg="mod">
          <ac:chgData name="Matthieu De Mari" userId="dfb708c9-d8dc-439f-9a3b-c772bf4a311c" providerId="ADAL" clId="{81E9B007-0C2C-493E-9B93-55A62C9C1F12}" dt="2026-01-09T01:58:31.410" v="533" actId="20577"/>
          <ac:spMkLst>
            <pc:docMk/>
            <pc:sldMk cId="618201935" sldId="545"/>
            <ac:spMk id="3" creationId="{110B34B5-B323-85AD-87E7-A164C8773EEB}"/>
          </ac:spMkLst>
        </pc:spChg>
      </pc:sldChg>
      <pc:sldChg chg="del">
        <pc:chgData name="Matthieu De Mari" userId="dfb708c9-d8dc-439f-9a3b-c772bf4a311c" providerId="ADAL" clId="{81E9B007-0C2C-493E-9B93-55A62C9C1F12}" dt="2026-01-09T02:06:51.857" v="701" actId="47"/>
        <pc:sldMkLst>
          <pc:docMk/>
          <pc:sldMk cId="1364776476" sldId="546"/>
        </pc:sldMkLst>
      </pc:sldChg>
      <pc:sldChg chg="del">
        <pc:chgData name="Matthieu De Mari" userId="dfb708c9-d8dc-439f-9a3b-c772bf4a311c" providerId="ADAL" clId="{81E9B007-0C2C-493E-9B93-55A62C9C1F12}" dt="2026-01-09T02:06:51.857" v="701" actId="47"/>
        <pc:sldMkLst>
          <pc:docMk/>
          <pc:sldMk cId="2209653093" sldId="547"/>
        </pc:sldMkLst>
      </pc:sldChg>
      <pc:sldChg chg="modSp del mod">
        <pc:chgData name="Matthieu De Mari" userId="dfb708c9-d8dc-439f-9a3b-c772bf4a311c" providerId="ADAL" clId="{81E9B007-0C2C-493E-9B93-55A62C9C1F12}" dt="2026-01-09T02:06:51.857" v="701" actId="47"/>
        <pc:sldMkLst>
          <pc:docMk/>
          <pc:sldMk cId="1753014364" sldId="548"/>
        </pc:sldMkLst>
      </pc:sldChg>
      <pc:sldChg chg="del">
        <pc:chgData name="Matthieu De Mari" userId="dfb708c9-d8dc-439f-9a3b-c772bf4a311c" providerId="ADAL" clId="{81E9B007-0C2C-493E-9B93-55A62C9C1F12}" dt="2026-01-09T02:06:52.818" v="702" actId="47"/>
        <pc:sldMkLst>
          <pc:docMk/>
          <pc:sldMk cId="781342620" sldId="550"/>
        </pc:sldMkLst>
      </pc:sldChg>
      <pc:sldChg chg="modSp del mod">
        <pc:chgData name="Matthieu De Mari" userId="dfb708c9-d8dc-439f-9a3b-c772bf4a311c" providerId="ADAL" clId="{81E9B007-0C2C-493E-9B93-55A62C9C1F12}" dt="2026-01-09T02:06:52.818" v="702" actId="47"/>
        <pc:sldMkLst>
          <pc:docMk/>
          <pc:sldMk cId="243822673" sldId="551"/>
        </pc:sldMkLst>
      </pc:sldChg>
      <pc:sldChg chg="del">
        <pc:chgData name="Matthieu De Mari" userId="dfb708c9-d8dc-439f-9a3b-c772bf4a311c" providerId="ADAL" clId="{81E9B007-0C2C-493E-9B93-55A62C9C1F12}" dt="2026-01-09T02:06:56.041" v="704" actId="47"/>
        <pc:sldMkLst>
          <pc:docMk/>
          <pc:sldMk cId="3244809207" sldId="552"/>
        </pc:sldMkLst>
      </pc:sldChg>
      <pc:sldChg chg="del">
        <pc:chgData name="Matthieu De Mari" userId="dfb708c9-d8dc-439f-9a3b-c772bf4a311c" providerId="ADAL" clId="{81E9B007-0C2C-493E-9B93-55A62C9C1F12}" dt="2026-01-09T02:06:54.566" v="703" actId="47"/>
        <pc:sldMkLst>
          <pc:docMk/>
          <pc:sldMk cId="49853049" sldId="554"/>
        </pc:sldMkLst>
      </pc:sldChg>
      <pc:sldChg chg="del">
        <pc:chgData name="Matthieu De Mari" userId="dfb708c9-d8dc-439f-9a3b-c772bf4a311c" providerId="ADAL" clId="{81E9B007-0C2C-493E-9B93-55A62C9C1F12}" dt="2026-01-09T02:06:54.566" v="703" actId="47"/>
        <pc:sldMkLst>
          <pc:docMk/>
          <pc:sldMk cId="1241411798" sldId="555"/>
        </pc:sldMkLst>
      </pc:sldChg>
      <pc:sldChg chg="del">
        <pc:chgData name="Matthieu De Mari" userId="dfb708c9-d8dc-439f-9a3b-c772bf4a311c" providerId="ADAL" clId="{81E9B007-0C2C-493E-9B93-55A62C9C1F12}" dt="2026-01-09T02:06:54.566" v="703" actId="47"/>
        <pc:sldMkLst>
          <pc:docMk/>
          <pc:sldMk cId="3592231447" sldId="556"/>
        </pc:sldMkLst>
      </pc:sldChg>
      <pc:sldChg chg="del">
        <pc:chgData name="Matthieu De Mari" userId="dfb708c9-d8dc-439f-9a3b-c772bf4a311c" providerId="ADAL" clId="{81E9B007-0C2C-493E-9B93-55A62C9C1F12}" dt="2026-01-09T02:06:54.566" v="703" actId="47"/>
        <pc:sldMkLst>
          <pc:docMk/>
          <pc:sldMk cId="1473552207" sldId="557"/>
        </pc:sldMkLst>
      </pc:sldChg>
      <pc:sldChg chg="del">
        <pc:chgData name="Matthieu De Mari" userId="dfb708c9-d8dc-439f-9a3b-c772bf4a311c" providerId="ADAL" clId="{81E9B007-0C2C-493E-9B93-55A62C9C1F12}" dt="2026-01-09T02:06:56.041" v="704" actId="47"/>
        <pc:sldMkLst>
          <pc:docMk/>
          <pc:sldMk cId="681620648" sldId="558"/>
        </pc:sldMkLst>
      </pc:sldChg>
      <pc:sldChg chg="del">
        <pc:chgData name="Matthieu De Mari" userId="dfb708c9-d8dc-439f-9a3b-c772bf4a311c" providerId="ADAL" clId="{81E9B007-0C2C-493E-9B93-55A62C9C1F12}" dt="2026-01-09T02:06:56.041" v="704" actId="47"/>
        <pc:sldMkLst>
          <pc:docMk/>
          <pc:sldMk cId="2925518171" sldId="559"/>
        </pc:sldMkLst>
      </pc:sldChg>
      <pc:sldChg chg="del">
        <pc:chgData name="Matthieu De Mari" userId="dfb708c9-d8dc-439f-9a3b-c772bf4a311c" providerId="ADAL" clId="{81E9B007-0C2C-493E-9B93-55A62C9C1F12}" dt="2026-01-09T02:06:56.041" v="704" actId="47"/>
        <pc:sldMkLst>
          <pc:docMk/>
          <pc:sldMk cId="2360942240" sldId="560"/>
        </pc:sldMkLst>
      </pc:sldChg>
      <pc:sldChg chg="del">
        <pc:chgData name="Matthieu De Mari" userId="dfb708c9-d8dc-439f-9a3b-c772bf4a311c" providerId="ADAL" clId="{81E9B007-0C2C-493E-9B93-55A62C9C1F12}" dt="2026-01-09T02:06:56.041" v="704" actId="47"/>
        <pc:sldMkLst>
          <pc:docMk/>
          <pc:sldMk cId="1869178321" sldId="561"/>
        </pc:sldMkLst>
      </pc:sldChg>
      <pc:sldChg chg="modSp del mod">
        <pc:chgData name="Matthieu De Mari" userId="dfb708c9-d8dc-439f-9a3b-c772bf4a311c" providerId="ADAL" clId="{81E9B007-0C2C-493E-9B93-55A62C9C1F12}" dt="2026-01-09T02:06:56.041" v="704" actId="47"/>
        <pc:sldMkLst>
          <pc:docMk/>
          <pc:sldMk cId="494556532" sldId="562"/>
        </pc:sldMkLst>
      </pc:sldChg>
      <pc:sldChg chg="del">
        <pc:chgData name="Matthieu De Mari" userId="dfb708c9-d8dc-439f-9a3b-c772bf4a311c" providerId="ADAL" clId="{81E9B007-0C2C-493E-9B93-55A62C9C1F12}" dt="2026-01-09T02:06:56.041" v="704" actId="47"/>
        <pc:sldMkLst>
          <pc:docMk/>
          <pc:sldMk cId="2659795063" sldId="563"/>
        </pc:sldMkLst>
      </pc:sldChg>
      <pc:sldChg chg="modSp del mod">
        <pc:chgData name="Matthieu De Mari" userId="dfb708c9-d8dc-439f-9a3b-c772bf4a311c" providerId="ADAL" clId="{81E9B007-0C2C-493E-9B93-55A62C9C1F12}" dt="2026-01-09T02:06:56.041" v="704" actId="47"/>
        <pc:sldMkLst>
          <pc:docMk/>
          <pc:sldMk cId="2506094589" sldId="565"/>
        </pc:sldMkLst>
        <pc:spChg chg="mod">
          <ac:chgData name="Matthieu De Mari" userId="dfb708c9-d8dc-439f-9a3b-c772bf4a311c" providerId="ADAL" clId="{81E9B007-0C2C-493E-9B93-55A62C9C1F12}" dt="2026-01-09T02:02:14.253" v="558" actId="20577"/>
          <ac:spMkLst>
            <pc:docMk/>
            <pc:sldMk cId="2506094589" sldId="565"/>
            <ac:spMk id="7" creationId="{351BBB68-C97A-F968-8AD2-DE508BF2C073}"/>
          </ac:spMkLst>
        </pc:spChg>
      </pc:sldChg>
      <pc:sldChg chg="modSp del mod">
        <pc:chgData name="Matthieu De Mari" userId="dfb708c9-d8dc-439f-9a3b-c772bf4a311c" providerId="ADAL" clId="{81E9B007-0C2C-493E-9B93-55A62C9C1F12}" dt="2026-01-09T02:06:56.041" v="704" actId="47"/>
        <pc:sldMkLst>
          <pc:docMk/>
          <pc:sldMk cId="2861982866" sldId="566"/>
        </pc:sldMkLst>
        <pc:spChg chg="mod">
          <ac:chgData name="Matthieu De Mari" userId="dfb708c9-d8dc-439f-9a3b-c772bf4a311c" providerId="ADAL" clId="{81E9B007-0C2C-493E-9B93-55A62C9C1F12}" dt="2026-01-09T02:02:58.555" v="584" actId="1076"/>
          <ac:spMkLst>
            <pc:docMk/>
            <pc:sldMk cId="2861982866" sldId="566"/>
            <ac:spMk id="12" creationId="{DD3CD9CC-3DB1-E108-6A9D-978D92CBFE28}"/>
          </ac:spMkLst>
        </pc:spChg>
        <pc:picChg chg="mod">
          <ac:chgData name="Matthieu De Mari" userId="dfb708c9-d8dc-439f-9a3b-c772bf4a311c" providerId="ADAL" clId="{81E9B007-0C2C-493E-9B93-55A62C9C1F12}" dt="2026-01-09T02:03:02.006" v="585" actId="1076"/>
          <ac:picMkLst>
            <pc:docMk/>
            <pc:sldMk cId="2861982866" sldId="566"/>
            <ac:picMk id="10" creationId="{072B0F04-E003-8681-9F9A-699B20E267B0}"/>
          </ac:picMkLst>
        </pc:picChg>
        <pc:cxnChg chg="mod">
          <ac:chgData name="Matthieu De Mari" userId="dfb708c9-d8dc-439f-9a3b-c772bf4a311c" providerId="ADAL" clId="{81E9B007-0C2C-493E-9B93-55A62C9C1F12}" dt="2026-01-09T02:03:03.936" v="586" actId="14100"/>
          <ac:cxnSpMkLst>
            <pc:docMk/>
            <pc:sldMk cId="2861982866" sldId="566"/>
            <ac:cxnSpMk id="14" creationId="{C64E9A37-A7F7-360B-952C-B89423628496}"/>
          </ac:cxnSpMkLst>
        </pc:cxnChg>
      </pc:sldChg>
      <pc:sldChg chg="modSp mod">
        <pc:chgData name="Matthieu De Mari" userId="dfb708c9-d8dc-439f-9a3b-c772bf4a311c" providerId="ADAL" clId="{81E9B007-0C2C-493E-9B93-55A62C9C1F12}" dt="2026-01-09T02:07:10.692" v="705" actId="115"/>
        <pc:sldMkLst>
          <pc:docMk/>
          <pc:sldMk cId="209871370" sldId="568"/>
        </pc:sldMkLst>
        <pc:spChg chg="mod">
          <ac:chgData name="Matthieu De Mari" userId="dfb708c9-d8dc-439f-9a3b-c772bf4a311c" providerId="ADAL" clId="{81E9B007-0C2C-493E-9B93-55A62C9C1F12}" dt="2026-01-09T02:07:10.692" v="705" actId="115"/>
          <ac:spMkLst>
            <pc:docMk/>
            <pc:sldMk cId="209871370" sldId="568"/>
            <ac:spMk id="3" creationId="{5AA41464-B2B5-4EE7-DEF2-910D29FE3DA2}"/>
          </ac:spMkLst>
        </pc:spChg>
      </pc:sldChg>
      <pc:sldChg chg="modSp mod">
        <pc:chgData name="Matthieu De Mari" userId="dfb708c9-d8dc-439f-9a3b-c772bf4a311c" providerId="ADAL" clId="{81E9B007-0C2C-493E-9B93-55A62C9C1F12}" dt="2025-12-18T21:50:16.109" v="445" actId="20577"/>
        <pc:sldMkLst>
          <pc:docMk/>
          <pc:sldMk cId="548617228" sldId="570"/>
        </pc:sldMkLst>
        <pc:spChg chg="mod">
          <ac:chgData name="Matthieu De Mari" userId="dfb708c9-d8dc-439f-9a3b-c772bf4a311c" providerId="ADAL" clId="{81E9B007-0C2C-493E-9B93-55A62C9C1F12}" dt="2025-12-18T21:50:16.109" v="445" actId="20577"/>
          <ac:spMkLst>
            <pc:docMk/>
            <pc:sldMk cId="548617228" sldId="570"/>
            <ac:spMk id="3" creationId="{E475B357-0886-EDDA-5F55-77F580FB4D9B}"/>
          </ac:spMkLst>
        </pc:spChg>
      </pc:sldChg>
      <pc:sldChg chg="modSp mod">
        <pc:chgData name="Matthieu De Mari" userId="dfb708c9-d8dc-439f-9a3b-c772bf4a311c" providerId="ADAL" clId="{81E9B007-0C2C-493E-9B93-55A62C9C1F12}" dt="2026-01-09T02:09:56.499" v="725" actId="27636"/>
        <pc:sldMkLst>
          <pc:docMk/>
          <pc:sldMk cId="757709305" sldId="572"/>
        </pc:sldMkLst>
        <pc:spChg chg="mod">
          <ac:chgData name="Matthieu De Mari" userId="dfb708c9-d8dc-439f-9a3b-c772bf4a311c" providerId="ADAL" clId="{81E9B007-0C2C-493E-9B93-55A62C9C1F12}" dt="2026-01-09T02:09:56.499" v="725" actId="27636"/>
          <ac:spMkLst>
            <pc:docMk/>
            <pc:sldMk cId="757709305" sldId="572"/>
            <ac:spMk id="3" creationId="{5AA41464-B2B5-4EE7-DEF2-910D29FE3DA2}"/>
          </ac:spMkLst>
        </pc:spChg>
      </pc:sldChg>
      <pc:sldChg chg="modSp">
        <pc:chgData name="Matthieu De Mari" userId="dfb708c9-d8dc-439f-9a3b-c772bf4a311c" providerId="ADAL" clId="{81E9B007-0C2C-493E-9B93-55A62C9C1F12}" dt="2026-01-09T02:10:18.927" v="735" actId="20577"/>
        <pc:sldMkLst>
          <pc:docMk/>
          <pc:sldMk cId="3960741178" sldId="573"/>
        </pc:sldMkLst>
        <pc:spChg chg="mod">
          <ac:chgData name="Matthieu De Mari" userId="dfb708c9-d8dc-439f-9a3b-c772bf4a311c" providerId="ADAL" clId="{81E9B007-0C2C-493E-9B93-55A62C9C1F12}" dt="2026-01-09T02:10:18.927" v="735" actId="20577"/>
          <ac:spMkLst>
            <pc:docMk/>
            <pc:sldMk cId="3960741178" sldId="573"/>
            <ac:spMk id="3" creationId="{5AA41464-B2B5-4EE7-DEF2-910D29FE3DA2}"/>
          </ac:spMkLst>
        </pc:spChg>
      </pc:sldChg>
      <pc:sldChg chg="modSp mod">
        <pc:chgData name="Matthieu De Mari" userId="dfb708c9-d8dc-439f-9a3b-c772bf4a311c" providerId="ADAL" clId="{81E9B007-0C2C-493E-9B93-55A62C9C1F12}" dt="2026-01-09T02:11:36.521" v="747" actId="20577"/>
        <pc:sldMkLst>
          <pc:docMk/>
          <pc:sldMk cId="1620224169" sldId="577"/>
        </pc:sldMkLst>
        <pc:spChg chg="mod">
          <ac:chgData name="Matthieu De Mari" userId="dfb708c9-d8dc-439f-9a3b-c772bf4a311c" providerId="ADAL" clId="{81E9B007-0C2C-493E-9B93-55A62C9C1F12}" dt="2026-01-09T02:11:36.521" v="747" actId="20577"/>
          <ac:spMkLst>
            <pc:docMk/>
            <pc:sldMk cId="1620224169" sldId="577"/>
            <ac:spMk id="8" creationId="{56F73953-A2CE-A62E-D071-2A65983D9173}"/>
          </ac:spMkLst>
        </pc:spChg>
      </pc:sldChg>
      <pc:sldChg chg="modSp">
        <pc:chgData name="Matthieu De Mari" userId="dfb708c9-d8dc-439f-9a3b-c772bf4a311c" providerId="ADAL" clId="{81E9B007-0C2C-493E-9B93-55A62C9C1F12}" dt="2026-01-08T10:27:18.262" v="446" actId="20577"/>
        <pc:sldMkLst>
          <pc:docMk/>
          <pc:sldMk cId="174187107" sldId="578"/>
        </pc:sldMkLst>
        <pc:spChg chg="mod">
          <ac:chgData name="Matthieu De Mari" userId="dfb708c9-d8dc-439f-9a3b-c772bf4a311c" providerId="ADAL" clId="{81E9B007-0C2C-493E-9B93-55A62C9C1F12}" dt="2026-01-08T10:27:18.262" v="446" actId="20577"/>
          <ac:spMkLst>
            <pc:docMk/>
            <pc:sldMk cId="174187107" sldId="578"/>
            <ac:spMk id="16" creationId="{5CF0157F-6568-59C9-9C76-67042E94E139}"/>
          </ac:spMkLst>
        </pc:spChg>
      </pc:sldChg>
      <pc:sldChg chg="modSp mod">
        <pc:chgData name="Matthieu De Mari" userId="dfb708c9-d8dc-439f-9a3b-c772bf4a311c" providerId="ADAL" clId="{81E9B007-0C2C-493E-9B93-55A62C9C1F12}" dt="2026-01-09T02:12:02.891" v="749" actId="14100"/>
        <pc:sldMkLst>
          <pc:docMk/>
          <pc:sldMk cId="3045576156" sldId="579"/>
        </pc:sldMkLst>
        <pc:spChg chg="mod">
          <ac:chgData name="Matthieu De Mari" userId="dfb708c9-d8dc-439f-9a3b-c772bf4a311c" providerId="ADAL" clId="{81E9B007-0C2C-493E-9B93-55A62C9C1F12}" dt="2026-01-09T02:12:02.891" v="749" actId="14100"/>
          <ac:spMkLst>
            <pc:docMk/>
            <pc:sldMk cId="3045576156" sldId="579"/>
            <ac:spMk id="3" creationId="{DAC23481-5FCE-ADF6-1072-441B81A61296}"/>
          </ac:spMkLst>
        </pc:spChg>
      </pc:sldChg>
      <pc:sldChg chg="modSp mod">
        <pc:chgData name="Matthieu De Mari" userId="dfb708c9-d8dc-439f-9a3b-c772bf4a311c" providerId="ADAL" clId="{81E9B007-0C2C-493E-9B93-55A62C9C1F12}" dt="2026-01-09T02:12:41.155" v="781" actId="20577"/>
        <pc:sldMkLst>
          <pc:docMk/>
          <pc:sldMk cId="4030169117" sldId="580"/>
        </pc:sldMkLst>
        <pc:spChg chg="mod">
          <ac:chgData name="Matthieu De Mari" userId="dfb708c9-d8dc-439f-9a3b-c772bf4a311c" providerId="ADAL" clId="{81E9B007-0C2C-493E-9B93-55A62C9C1F12}" dt="2026-01-09T02:12:41.155" v="781" actId="20577"/>
          <ac:spMkLst>
            <pc:docMk/>
            <pc:sldMk cId="4030169117" sldId="580"/>
            <ac:spMk id="8" creationId="{56F73953-A2CE-A62E-D071-2A65983D9173}"/>
          </ac:spMkLst>
        </pc:spChg>
      </pc:sldChg>
      <pc:sldChg chg="modSp mod">
        <pc:chgData name="Matthieu De Mari" userId="dfb708c9-d8dc-439f-9a3b-c772bf4a311c" providerId="ADAL" clId="{81E9B007-0C2C-493E-9B93-55A62C9C1F12}" dt="2025-12-18T21:46:10.439" v="402" actId="20577"/>
        <pc:sldMkLst>
          <pc:docMk/>
          <pc:sldMk cId="1162878205" sldId="582"/>
        </pc:sldMkLst>
        <pc:spChg chg="mod">
          <ac:chgData name="Matthieu De Mari" userId="dfb708c9-d8dc-439f-9a3b-c772bf4a311c" providerId="ADAL" clId="{81E9B007-0C2C-493E-9B93-55A62C9C1F12}" dt="2025-12-18T21:46:10.439" v="402" actId="20577"/>
          <ac:spMkLst>
            <pc:docMk/>
            <pc:sldMk cId="1162878205" sldId="582"/>
            <ac:spMk id="4" creationId="{720BC5D3-5690-1CC7-4476-5F4D434E7343}"/>
          </ac:spMkLst>
        </pc:spChg>
      </pc:sldChg>
      <pc:sldChg chg="modSp mod">
        <pc:chgData name="Matthieu De Mari" userId="dfb708c9-d8dc-439f-9a3b-c772bf4a311c" providerId="ADAL" clId="{81E9B007-0C2C-493E-9B93-55A62C9C1F12}" dt="2026-01-09T02:13:50.282" v="784" actId="20577"/>
        <pc:sldMkLst>
          <pc:docMk/>
          <pc:sldMk cId="4234745274" sldId="584"/>
        </pc:sldMkLst>
        <pc:spChg chg="mod">
          <ac:chgData name="Matthieu De Mari" userId="dfb708c9-d8dc-439f-9a3b-c772bf4a311c" providerId="ADAL" clId="{81E9B007-0C2C-493E-9B93-55A62C9C1F12}" dt="2026-01-09T02:13:50.282" v="784" actId="20577"/>
          <ac:spMkLst>
            <pc:docMk/>
            <pc:sldMk cId="4234745274" sldId="584"/>
            <ac:spMk id="2" creationId="{11A08BA8-9DEC-4471-8590-434E8D8BB4A0}"/>
          </ac:spMkLst>
        </pc:spChg>
      </pc:sldChg>
      <pc:sldChg chg="modSp mod">
        <pc:chgData name="Matthieu De Mari" userId="dfb708c9-d8dc-439f-9a3b-c772bf4a311c" providerId="ADAL" clId="{81E9B007-0C2C-493E-9B93-55A62C9C1F12}" dt="2026-01-09T02:07:47.617" v="706" actId="115"/>
        <pc:sldMkLst>
          <pc:docMk/>
          <pc:sldMk cId="3605419039" sldId="586"/>
        </pc:sldMkLst>
        <pc:spChg chg="mod">
          <ac:chgData name="Matthieu De Mari" userId="dfb708c9-d8dc-439f-9a3b-c772bf4a311c" providerId="ADAL" clId="{81E9B007-0C2C-493E-9B93-55A62C9C1F12}" dt="2026-01-09T02:07:47.617" v="706" actId="115"/>
          <ac:spMkLst>
            <pc:docMk/>
            <pc:sldMk cId="3605419039" sldId="586"/>
            <ac:spMk id="7" creationId="{3EFEA9E2-AE7C-23F8-DA29-FB5939F4F74C}"/>
          </ac:spMkLst>
        </pc:spChg>
      </pc:sldChg>
      <pc:sldChg chg="modSp">
        <pc:chgData name="Matthieu De Mari" userId="dfb708c9-d8dc-439f-9a3b-c772bf4a311c" providerId="ADAL" clId="{81E9B007-0C2C-493E-9B93-55A62C9C1F12}" dt="2026-01-09T02:10:07.056" v="726"/>
        <pc:sldMkLst>
          <pc:docMk/>
          <pc:sldMk cId="884021004" sldId="587"/>
        </pc:sldMkLst>
        <pc:spChg chg="mod">
          <ac:chgData name="Matthieu De Mari" userId="dfb708c9-d8dc-439f-9a3b-c772bf4a311c" providerId="ADAL" clId="{81E9B007-0C2C-493E-9B93-55A62C9C1F12}" dt="2026-01-09T02:10:07.056" v="726"/>
          <ac:spMkLst>
            <pc:docMk/>
            <pc:sldMk cId="884021004" sldId="587"/>
            <ac:spMk id="3" creationId="{5AA41464-B2B5-4EE7-DEF2-910D29FE3DA2}"/>
          </ac:spMkLst>
        </pc:spChg>
      </pc:sldChg>
      <pc:sldChg chg="modSp mod">
        <pc:chgData name="Matthieu De Mari" userId="dfb708c9-d8dc-439f-9a3b-c772bf4a311c" providerId="ADAL" clId="{81E9B007-0C2C-493E-9B93-55A62C9C1F12}" dt="2026-01-09T02:09:17.486" v="710" actId="14100"/>
        <pc:sldMkLst>
          <pc:docMk/>
          <pc:sldMk cId="2267076689" sldId="588"/>
        </pc:sldMkLst>
        <pc:spChg chg="mod">
          <ac:chgData name="Matthieu De Mari" userId="dfb708c9-d8dc-439f-9a3b-c772bf4a311c" providerId="ADAL" clId="{81E9B007-0C2C-493E-9B93-55A62C9C1F12}" dt="2026-01-09T02:09:17.486" v="710" actId="14100"/>
          <ac:spMkLst>
            <pc:docMk/>
            <pc:sldMk cId="2267076689" sldId="588"/>
            <ac:spMk id="6" creationId="{67AEAB6F-9509-B275-EBFE-87BAAB433D7F}"/>
          </ac:spMkLst>
        </pc:spChg>
        <pc:spChg chg="mod">
          <ac:chgData name="Matthieu De Mari" userId="dfb708c9-d8dc-439f-9a3b-c772bf4a311c" providerId="ADAL" clId="{81E9B007-0C2C-493E-9B93-55A62C9C1F12}" dt="2026-01-09T02:09:15.517" v="709" actId="14100"/>
          <ac:spMkLst>
            <pc:docMk/>
            <pc:sldMk cId="2267076689" sldId="588"/>
            <ac:spMk id="7" creationId="{A529F1D0-FF7B-BBB6-460B-7825B57FED7C}"/>
          </ac:spMkLst>
        </pc:spChg>
      </pc:sldChg>
      <pc:sldChg chg="modSp del mod">
        <pc:chgData name="Matthieu De Mari" userId="dfb708c9-d8dc-439f-9a3b-c772bf4a311c" providerId="ADAL" clId="{81E9B007-0C2C-493E-9B93-55A62C9C1F12}" dt="2026-01-09T02:06:52.818" v="702" actId="47"/>
        <pc:sldMkLst>
          <pc:docMk/>
          <pc:sldMk cId="3771406022" sldId="589"/>
        </pc:sldMkLst>
      </pc:sldChg>
      <pc:sldChg chg="modSp del mod">
        <pc:chgData name="Matthieu De Mari" userId="dfb708c9-d8dc-439f-9a3b-c772bf4a311c" providerId="ADAL" clId="{81E9B007-0C2C-493E-9B93-55A62C9C1F12}" dt="2026-01-09T02:06:56.041" v="704" actId="47"/>
        <pc:sldMkLst>
          <pc:docMk/>
          <pc:sldMk cId="3283345998" sldId="590"/>
        </pc:sldMkLst>
        <pc:spChg chg="mod">
          <ac:chgData name="Matthieu De Mari" userId="dfb708c9-d8dc-439f-9a3b-c772bf4a311c" providerId="ADAL" clId="{81E9B007-0C2C-493E-9B93-55A62C9C1F12}" dt="2026-01-09T02:02:03.765" v="547" actId="14100"/>
          <ac:spMkLst>
            <pc:docMk/>
            <pc:sldMk cId="3283345998" sldId="590"/>
            <ac:spMk id="7" creationId="{A2AD8076-6887-CB42-016B-8FBD46BE46D9}"/>
          </ac:spMkLst>
        </pc:spChg>
      </pc:sldChg>
      <pc:sldChg chg="modSp del">
        <pc:chgData name="Matthieu De Mari" userId="dfb708c9-d8dc-439f-9a3b-c772bf4a311c" providerId="ADAL" clId="{81E9B007-0C2C-493E-9B93-55A62C9C1F12}" dt="2026-01-09T02:06:56.041" v="704" actId="47"/>
        <pc:sldMkLst>
          <pc:docMk/>
          <pc:sldMk cId="909948808" sldId="591"/>
        </pc:sldMkLst>
        <pc:spChg chg="mod">
          <ac:chgData name="Matthieu De Mari" userId="dfb708c9-d8dc-439f-9a3b-c772bf4a311c" providerId="ADAL" clId="{81E9B007-0C2C-493E-9B93-55A62C9C1F12}" dt="2026-01-09T02:01:53.347" v="539" actId="20577"/>
          <ac:spMkLst>
            <pc:docMk/>
            <pc:sldMk cId="909948808" sldId="591"/>
            <ac:spMk id="7" creationId="{A2AD8076-6887-CB42-016B-8FBD46BE46D9}"/>
          </ac:spMkLst>
        </pc:spChg>
      </pc:sldChg>
      <pc:sldChg chg="del">
        <pc:chgData name="Matthieu De Mari" userId="dfb708c9-d8dc-439f-9a3b-c772bf4a311c" providerId="ADAL" clId="{81E9B007-0C2C-493E-9B93-55A62C9C1F12}" dt="2026-01-09T02:06:56.041" v="704" actId="47"/>
        <pc:sldMkLst>
          <pc:docMk/>
          <pc:sldMk cId="3578305009" sldId="592"/>
        </pc:sldMkLst>
      </pc:sldChg>
      <pc:sldChg chg="del">
        <pc:chgData name="Matthieu De Mari" userId="dfb708c9-d8dc-439f-9a3b-c772bf4a311c" providerId="ADAL" clId="{81E9B007-0C2C-493E-9B93-55A62C9C1F12}" dt="2026-01-09T02:06:52.818" v="702" actId="47"/>
        <pc:sldMkLst>
          <pc:docMk/>
          <pc:sldMk cId="931950683" sldId="596"/>
        </pc:sldMkLst>
      </pc:sldChg>
      <pc:sldChg chg="add del">
        <pc:chgData name="Matthieu De Mari" userId="dfb708c9-d8dc-439f-9a3b-c772bf4a311c" providerId="ADAL" clId="{81E9B007-0C2C-493E-9B93-55A62C9C1F12}" dt="2026-01-09T02:06:56.041" v="704" actId="47"/>
        <pc:sldMkLst>
          <pc:docMk/>
          <pc:sldMk cId="1815977132" sldId="598"/>
        </pc:sldMkLst>
      </pc:sldChg>
      <pc:sldChg chg="addSp delSp modSp new mod modClrScheme chgLayout">
        <pc:chgData name="Matthieu De Mari" userId="dfb708c9-d8dc-439f-9a3b-c772bf4a311c" providerId="ADAL" clId="{81E9B007-0C2C-493E-9B93-55A62C9C1F12}" dt="2026-01-09T02:15:39.822" v="964" actId="20577"/>
        <pc:sldMkLst>
          <pc:docMk/>
          <pc:sldMk cId="2100063369" sldId="598"/>
        </pc:sldMkLst>
        <pc:spChg chg="mod ord">
          <ac:chgData name="Matthieu De Mari" userId="dfb708c9-d8dc-439f-9a3b-c772bf4a311c" providerId="ADAL" clId="{81E9B007-0C2C-493E-9B93-55A62C9C1F12}" dt="2026-01-09T02:15:30.381" v="960" actId="700"/>
          <ac:spMkLst>
            <pc:docMk/>
            <pc:sldMk cId="2100063369" sldId="598"/>
            <ac:spMk id="2" creationId="{B511B8E6-E8AC-E2AA-8587-37211257C3EA}"/>
          </ac:spMkLst>
        </pc:spChg>
        <pc:spChg chg="mod ord">
          <ac:chgData name="Matthieu De Mari" userId="dfb708c9-d8dc-439f-9a3b-c772bf4a311c" providerId="ADAL" clId="{81E9B007-0C2C-493E-9B93-55A62C9C1F12}" dt="2026-01-09T02:15:39.822" v="964" actId="20577"/>
          <ac:spMkLst>
            <pc:docMk/>
            <pc:sldMk cId="2100063369" sldId="598"/>
            <ac:spMk id="3" creationId="{0AF75346-FFC2-1F4C-D9E7-43CE81DA4C3C}"/>
          </ac:spMkLst>
        </pc:spChg>
        <pc:spChg chg="add del mod ord">
          <ac:chgData name="Matthieu De Mari" userId="dfb708c9-d8dc-439f-9a3b-c772bf4a311c" providerId="ADAL" clId="{81E9B007-0C2C-493E-9B93-55A62C9C1F12}" dt="2026-01-09T02:15:33.386" v="961" actId="478"/>
          <ac:spMkLst>
            <pc:docMk/>
            <pc:sldMk cId="2100063369" sldId="598"/>
            <ac:spMk id="4" creationId="{5CC0562A-01E0-8A6F-CAC9-97AAAF71CAC5}"/>
          </ac:spMkLst>
        </pc:spChg>
      </pc:sldChg>
      <pc:sldChg chg="modSp add del mod">
        <pc:chgData name="Matthieu De Mari" userId="dfb708c9-d8dc-439f-9a3b-c772bf4a311c" providerId="ADAL" clId="{81E9B007-0C2C-493E-9B93-55A62C9C1F12}" dt="2026-01-09T02:06:56.041" v="704" actId="47"/>
        <pc:sldMkLst>
          <pc:docMk/>
          <pc:sldMk cId="4272836236" sldId="599"/>
        </pc:sldMkLst>
        <pc:spChg chg="mod">
          <ac:chgData name="Matthieu De Mari" userId="dfb708c9-d8dc-439f-9a3b-c772bf4a311c" providerId="ADAL" clId="{81E9B007-0C2C-493E-9B93-55A62C9C1F12}" dt="2026-01-09T02:03:53.822" v="654" actId="20577"/>
          <ac:spMkLst>
            <pc:docMk/>
            <pc:sldMk cId="4272836236" sldId="599"/>
            <ac:spMk id="5" creationId="{8784BD3C-A362-227F-DB67-10CF1E267B66}"/>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A3A6167-6C2C-41A9-928F-00AC906DF1A5}" type="doc">
      <dgm:prSet loTypeId="urn:microsoft.com/office/officeart/2005/8/layout/cycle5" loCatId="cycle" qsTypeId="urn:microsoft.com/office/officeart/2005/8/quickstyle/simple1" qsCatId="simple" csTypeId="urn:microsoft.com/office/officeart/2005/8/colors/accent1_2" csCatId="accent1" phldr="1"/>
      <dgm:spPr/>
      <dgm:t>
        <a:bodyPr/>
        <a:lstStyle/>
        <a:p>
          <a:endParaRPr lang="en-SG"/>
        </a:p>
      </dgm:t>
    </dgm:pt>
    <dgm:pt modelId="{41F89D17-E815-4EF3-9C0E-76B05CBBA708}">
      <dgm:prSet phldrT="[Text]"/>
      <dgm:spPr/>
      <dgm:t>
        <a:bodyPr/>
        <a:lstStyle/>
        <a:p>
          <a:r>
            <a:rPr lang="en-GB" dirty="0"/>
            <a:t>Forward pass on dataset samples. Compute errors and loss function.</a:t>
          </a:r>
          <a:endParaRPr lang="en-SG" dirty="0"/>
        </a:p>
      </dgm:t>
    </dgm:pt>
    <dgm:pt modelId="{D574C9C1-A4AA-49C5-819B-4EBBC2772820}" type="parTrans" cxnId="{F25C8719-77E5-455A-B589-496DA3355AED}">
      <dgm:prSet/>
      <dgm:spPr/>
      <dgm:t>
        <a:bodyPr/>
        <a:lstStyle/>
        <a:p>
          <a:endParaRPr lang="en-SG"/>
        </a:p>
      </dgm:t>
    </dgm:pt>
    <dgm:pt modelId="{6814B458-A7AA-417B-8859-91B172FC904B}" type="sibTrans" cxnId="{F25C8719-77E5-455A-B589-496DA3355AED}">
      <dgm:prSet/>
      <dgm:spPr/>
      <dgm:t>
        <a:bodyPr/>
        <a:lstStyle/>
        <a:p>
          <a:endParaRPr lang="en-SG"/>
        </a:p>
      </dgm:t>
    </dgm:pt>
    <dgm:pt modelId="{B214E32C-B9C1-412B-92AE-F7AF02D76F06}">
      <dgm:prSet phldrT="[Text]"/>
      <dgm:spPr/>
      <dgm:t>
        <a:bodyPr/>
        <a:lstStyle/>
        <a:p>
          <a:r>
            <a:rPr lang="en-GB" dirty="0"/>
            <a:t>Use new loss value to compute gradients. Adjust parameters with backprop.</a:t>
          </a:r>
          <a:endParaRPr lang="en-SG" dirty="0"/>
        </a:p>
      </dgm:t>
    </dgm:pt>
    <dgm:pt modelId="{B4D93966-2CA3-49B4-8245-3B3CBEC803CF}" type="parTrans" cxnId="{EEC1F1A9-454B-4B91-8C02-638D90D2AA64}">
      <dgm:prSet/>
      <dgm:spPr/>
      <dgm:t>
        <a:bodyPr/>
        <a:lstStyle/>
        <a:p>
          <a:endParaRPr lang="en-SG"/>
        </a:p>
      </dgm:t>
    </dgm:pt>
    <dgm:pt modelId="{EEAA2037-DE38-4FB4-8D50-20CC3EED9FF8}" type="sibTrans" cxnId="{EEC1F1A9-454B-4B91-8C02-638D90D2AA64}">
      <dgm:prSet/>
      <dgm:spPr/>
      <dgm:t>
        <a:bodyPr/>
        <a:lstStyle/>
        <a:p>
          <a:endParaRPr lang="en-SG"/>
        </a:p>
      </dgm:t>
    </dgm:pt>
    <dgm:pt modelId="{98E926EB-135D-48DD-863B-667F3679062A}">
      <dgm:prSet phldrT="[Text]"/>
      <dgm:spPr/>
      <dgm:t>
        <a:bodyPr/>
        <a:lstStyle/>
        <a:p>
          <a:r>
            <a:rPr lang="en-GB" dirty="0"/>
            <a:t>Repeat until convergence or max number of iterations, as in GD earlier.</a:t>
          </a:r>
          <a:endParaRPr lang="en-SG" dirty="0"/>
        </a:p>
      </dgm:t>
    </dgm:pt>
    <dgm:pt modelId="{5558CFFD-9184-4A0B-A556-2DC05242B701}" type="parTrans" cxnId="{D8820F00-5162-4053-8D1F-AECF67F9F5B7}">
      <dgm:prSet/>
      <dgm:spPr/>
      <dgm:t>
        <a:bodyPr/>
        <a:lstStyle/>
        <a:p>
          <a:endParaRPr lang="en-SG"/>
        </a:p>
      </dgm:t>
    </dgm:pt>
    <dgm:pt modelId="{6EB6D0D8-91DA-4F04-83EE-493CE9F6AD58}" type="sibTrans" cxnId="{D8820F00-5162-4053-8D1F-AECF67F9F5B7}">
      <dgm:prSet/>
      <dgm:spPr/>
      <dgm:t>
        <a:bodyPr/>
        <a:lstStyle/>
        <a:p>
          <a:endParaRPr lang="en-SG"/>
        </a:p>
      </dgm:t>
    </dgm:pt>
    <dgm:pt modelId="{16A4867E-33FE-4328-95A1-AFFB04A47A61}" type="pres">
      <dgm:prSet presAssocID="{3A3A6167-6C2C-41A9-928F-00AC906DF1A5}" presName="cycle" presStyleCnt="0">
        <dgm:presLayoutVars>
          <dgm:dir/>
          <dgm:resizeHandles val="exact"/>
        </dgm:presLayoutVars>
      </dgm:prSet>
      <dgm:spPr/>
    </dgm:pt>
    <dgm:pt modelId="{AEDB912B-6CD0-4E62-BC46-7374D0B7F531}" type="pres">
      <dgm:prSet presAssocID="{41F89D17-E815-4EF3-9C0E-76B05CBBA708}" presName="node" presStyleLbl="node1" presStyleIdx="0" presStyleCnt="3">
        <dgm:presLayoutVars>
          <dgm:bulletEnabled val="1"/>
        </dgm:presLayoutVars>
      </dgm:prSet>
      <dgm:spPr/>
    </dgm:pt>
    <dgm:pt modelId="{E3FB4E1A-8773-414E-A870-FE7E122753E5}" type="pres">
      <dgm:prSet presAssocID="{41F89D17-E815-4EF3-9C0E-76B05CBBA708}" presName="spNode" presStyleCnt="0"/>
      <dgm:spPr/>
    </dgm:pt>
    <dgm:pt modelId="{19CEF774-A24B-43ED-8BE5-AFF3B996D8C8}" type="pres">
      <dgm:prSet presAssocID="{6814B458-A7AA-417B-8859-91B172FC904B}" presName="sibTrans" presStyleLbl="sibTrans1D1" presStyleIdx="0" presStyleCnt="3"/>
      <dgm:spPr/>
    </dgm:pt>
    <dgm:pt modelId="{C8629A62-D246-4C9C-A371-EF172DD923CB}" type="pres">
      <dgm:prSet presAssocID="{B214E32C-B9C1-412B-92AE-F7AF02D76F06}" presName="node" presStyleLbl="node1" presStyleIdx="1" presStyleCnt="3">
        <dgm:presLayoutVars>
          <dgm:bulletEnabled val="1"/>
        </dgm:presLayoutVars>
      </dgm:prSet>
      <dgm:spPr/>
    </dgm:pt>
    <dgm:pt modelId="{BE531EF3-27B2-4E28-88C6-4F4288227334}" type="pres">
      <dgm:prSet presAssocID="{B214E32C-B9C1-412B-92AE-F7AF02D76F06}" presName="spNode" presStyleCnt="0"/>
      <dgm:spPr/>
    </dgm:pt>
    <dgm:pt modelId="{8DFFBC6C-5BF6-494E-BCD9-7424940D0A5A}" type="pres">
      <dgm:prSet presAssocID="{EEAA2037-DE38-4FB4-8D50-20CC3EED9FF8}" presName="sibTrans" presStyleLbl="sibTrans1D1" presStyleIdx="1" presStyleCnt="3"/>
      <dgm:spPr/>
    </dgm:pt>
    <dgm:pt modelId="{7B051FAB-4F2C-43A6-A08D-D8A73D6B2C30}" type="pres">
      <dgm:prSet presAssocID="{98E926EB-135D-48DD-863B-667F3679062A}" presName="node" presStyleLbl="node1" presStyleIdx="2" presStyleCnt="3">
        <dgm:presLayoutVars>
          <dgm:bulletEnabled val="1"/>
        </dgm:presLayoutVars>
      </dgm:prSet>
      <dgm:spPr/>
    </dgm:pt>
    <dgm:pt modelId="{A8EA45B7-AB43-4CCA-9DAD-DC3B6AC6A264}" type="pres">
      <dgm:prSet presAssocID="{98E926EB-135D-48DD-863B-667F3679062A}" presName="spNode" presStyleCnt="0"/>
      <dgm:spPr/>
    </dgm:pt>
    <dgm:pt modelId="{E3D06BB9-B2E3-4E43-B093-97F8E2A98751}" type="pres">
      <dgm:prSet presAssocID="{6EB6D0D8-91DA-4F04-83EE-493CE9F6AD58}" presName="sibTrans" presStyleLbl="sibTrans1D1" presStyleIdx="2" presStyleCnt="3"/>
      <dgm:spPr/>
    </dgm:pt>
  </dgm:ptLst>
  <dgm:cxnLst>
    <dgm:cxn modelId="{D8820F00-5162-4053-8D1F-AECF67F9F5B7}" srcId="{3A3A6167-6C2C-41A9-928F-00AC906DF1A5}" destId="{98E926EB-135D-48DD-863B-667F3679062A}" srcOrd="2" destOrd="0" parTransId="{5558CFFD-9184-4A0B-A556-2DC05242B701}" sibTransId="{6EB6D0D8-91DA-4F04-83EE-493CE9F6AD58}"/>
    <dgm:cxn modelId="{9F069111-3A34-4A2C-914D-A48CEF2A3FEB}" type="presOf" srcId="{6814B458-A7AA-417B-8859-91B172FC904B}" destId="{19CEF774-A24B-43ED-8BE5-AFF3B996D8C8}" srcOrd="0" destOrd="0" presId="urn:microsoft.com/office/officeart/2005/8/layout/cycle5"/>
    <dgm:cxn modelId="{F25C8719-77E5-455A-B589-496DA3355AED}" srcId="{3A3A6167-6C2C-41A9-928F-00AC906DF1A5}" destId="{41F89D17-E815-4EF3-9C0E-76B05CBBA708}" srcOrd="0" destOrd="0" parTransId="{D574C9C1-A4AA-49C5-819B-4EBBC2772820}" sibTransId="{6814B458-A7AA-417B-8859-91B172FC904B}"/>
    <dgm:cxn modelId="{AC15012A-1397-4786-943C-EFDDD30451C6}" type="presOf" srcId="{6EB6D0D8-91DA-4F04-83EE-493CE9F6AD58}" destId="{E3D06BB9-B2E3-4E43-B093-97F8E2A98751}" srcOrd="0" destOrd="0" presId="urn:microsoft.com/office/officeart/2005/8/layout/cycle5"/>
    <dgm:cxn modelId="{88DA9D48-2D17-499B-A44B-455B69F7AB15}" type="presOf" srcId="{3A3A6167-6C2C-41A9-928F-00AC906DF1A5}" destId="{16A4867E-33FE-4328-95A1-AFFB04A47A61}" srcOrd="0" destOrd="0" presId="urn:microsoft.com/office/officeart/2005/8/layout/cycle5"/>
    <dgm:cxn modelId="{DB8DFA4A-D332-4630-8C7A-92BED060A141}" type="presOf" srcId="{41F89D17-E815-4EF3-9C0E-76B05CBBA708}" destId="{AEDB912B-6CD0-4E62-BC46-7374D0B7F531}" srcOrd="0" destOrd="0" presId="urn:microsoft.com/office/officeart/2005/8/layout/cycle5"/>
    <dgm:cxn modelId="{9DEB4078-72EF-48B8-B712-36BDE9D14531}" type="presOf" srcId="{B214E32C-B9C1-412B-92AE-F7AF02D76F06}" destId="{C8629A62-D246-4C9C-A371-EF172DD923CB}" srcOrd="0" destOrd="0" presId="urn:microsoft.com/office/officeart/2005/8/layout/cycle5"/>
    <dgm:cxn modelId="{01F1A7A5-1733-4FCF-AA46-F8825AA820AB}" type="presOf" srcId="{EEAA2037-DE38-4FB4-8D50-20CC3EED9FF8}" destId="{8DFFBC6C-5BF6-494E-BCD9-7424940D0A5A}" srcOrd="0" destOrd="0" presId="urn:microsoft.com/office/officeart/2005/8/layout/cycle5"/>
    <dgm:cxn modelId="{EEC1F1A9-454B-4B91-8C02-638D90D2AA64}" srcId="{3A3A6167-6C2C-41A9-928F-00AC906DF1A5}" destId="{B214E32C-B9C1-412B-92AE-F7AF02D76F06}" srcOrd="1" destOrd="0" parTransId="{B4D93966-2CA3-49B4-8245-3B3CBEC803CF}" sibTransId="{EEAA2037-DE38-4FB4-8D50-20CC3EED9FF8}"/>
    <dgm:cxn modelId="{CAF6AFDC-B7FC-4A12-AD3F-57BF4732225E}" type="presOf" srcId="{98E926EB-135D-48DD-863B-667F3679062A}" destId="{7B051FAB-4F2C-43A6-A08D-D8A73D6B2C30}" srcOrd="0" destOrd="0" presId="urn:microsoft.com/office/officeart/2005/8/layout/cycle5"/>
    <dgm:cxn modelId="{0A405C05-9D5C-4EB9-853F-F84E4EAC2A38}" type="presParOf" srcId="{16A4867E-33FE-4328-95A1-AFFB04A47A61}" destId="{AEDB912B-6CD0-4E62-BC46-7374D0B7F531}" srcOrd="0" destOrd="0" presId="urn:microsoft.com/office/officeart/2005/8/layout/cycle5"/>
    <dgm:cxn modelId="{7A913773-952D-4940-8D6F-1A25B5C19FD4}" type="presParOf" srcId="{16A4867E-33FE-4328-95A1-AFFB04A47A61}" destId="{E3FB4E1A-8773-414E-A870-FE7E122753E5}" srcOrd="1" destOrd="0" presId="urn:microsoft.com/office/officeart/2005/8/layout/cycle5"/>
    <dgm:cxn modelId="{EE5F72D0-9786-493E-B443-07D9A964BD90}" type="presParOf" srcId="{16A4867E-33FE-4328-95A1-AFFB04A47A61}" destId="{19CEF774-A24B-43ED-8BE5-AFF3B996D8C8}" srcOrd="2" destOrd="0" presId="urn:microsoft.com/office/officeart/2005/8/layout/cycle5"/>
    <dgm:cxn modelId="{457F1090-122D-4D52-9F58-240655C6771B}" type="presParOf" srcId="{16A4867E-33FE-4328-95A1-AFFB04A47A61}" destId="{C8629A62-D246-4C9C-A371-EF172DD923CB}" srcOrd="3" destOrd="0" presId="urn:microsoft.com/office/officeart/2005/8/layout/cycle5"/>
    <dgm:cxn modelId="{D7AD564F-2CC3-4BBF-9176-9CB18F3331F9}" type="presParOf" srcId="{16A4867E-33FE-4328-95A1-AFFB04A47A61}" destId="{BE531EF3-27B2-4E28-88C6-4F4288227334}" srcOrd="4" destOrd="0" presId="urn:microsoft.com/office/officeart/2005/8/layout/cycle5"/>
    <dgm:cxn modelId="{72D97E56-FFC4-4C05-9345-AFDE75DFCD3F}" type="presParOf" srcId="{16A4867E-33FE-4328-95A1-AFFB04A47A61}" destId="{8DFFBC6C-5BF6-494E-BCD9-7424940D0A5A}" srcOrd="5" destOrd="0" presId="urn:microsoft.com/office/officeart/2005/8/layout/cycle5"/>
    <dgm:cxn modelId="{F1B59F06-66F4-4FB8-A9D6-D04D5D705148}" type="presParOf" srcId="{16A4867E-33FE-4328-95A1-AFFB04A47A61}" destId="{7B051FAB-4F2C-43A6-A08D-D8A73D6B2C30}" srcOrd="6" destOrd="0" presId="urn:microsoft.com/office/officeart/2005/8/layout/cycle5"/>
    <dgm:cxn modelId="{735261C5-2794-4806-841B-2B76AC0C0AC7}" type="presParOf" srcId="{16A4867E-33FE-4328-95A1-AFFB04A47A61}" destId="{A8EA45B7-AB43-4CCA-9DAD-DC3B6AC6A264}" srcOrd="7" destOrd="0" presId="urn:microsoft.com/office/officeart/2005/8/layout/cycle5"/>
    <dgm:cxn modelId="{62AF33B9-2B4D-4A2D-9562-8F85C17B0CDD}" type="presParOf" srcId="{16A4867E-33FE-4328-95A1-AFFB04A47A61}" destId="{E3D06BB9-B2E3-4E43-B093-97F8E2A98751}" srcOrd="8" destOrd="0" presId="urn:microsoft.com/office/officeart/2005/8/layout/cycle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3A3A6167-6C2C-41A9-928F-00AC906DF1A5}" type="doc">
      <dgm:prSet loTypeId="urn:microsoft.com/office/officeart/2005/8/layout/cycle5" loCatId="cycle" qsTypeId="urn:microsoft.com/office/officeart/2005/8/quickstyle/simple1" qsCatId="simple" csTypeId="urn:microsoft.com/office/officeart/2005/8/colors/accent1_2" csCatId="accent1" phldr="1"/>
      <dgm:spPr/>
      <dgm:t>
        <a:bodyPr/>
        <a:lstStyle/>
        <a:p>
          <a:endParaRPr lang="en-SG"/>
        </a:p>
      </dgm:t>
    </dgm:pt>
    <dgm:pt modelId="{41F89D17-E815-4EF3-9C0E-76B05CBBA708}">
      <dgm:prSet phldrT="[Text]"/>
      <dgm:spPr/>
      <dgm:t>
        <a:bodyPr/>
        <a:lstStyle/>
        <a:p>
          <a:r>
            <a:rPr lang="en-GB" dirty="0"/>
            <a:t>Forward pass on dataset samples. Compute errors and loss function.</a:t>
          </a:r>
          <a:endParaRPr lang="en-SG" dirty="0"/>
        </a:p>
      </dgm:t>
    </dgm:pt>
    <dgm:pt modelId="{D574C9C1-A4AA-49C5-819B-4EBBC2772820}" type="parTrans" cxnId="{F25C8719-77E5-455A-B589-496DA3355AED}">
      <dgm:prSet/>
      <dgm:spPr/>
      <dgm:t>
        <a:bodyPr/>
        <a:lstStyle/>
        <a:p>
          <a:endParaRPr lang="en-SG"/>
        </a:p>
      </dgm:t>
    </dgm:pt>
    <dgm:pt modelId="{6814B458-A7AA-417B-8859-91B172FC904B}" type="sibTrans" cxnId="{F25C8719-77E5-455A-B589-496DA3355AED}">
      <dgm:prSet/>
      <dgm:spPr/>
      <dgm:t>
        <a:bodyPr/>
        <a:lstStyle/>
        <a:p>
          <a:endParaRPr lang="en-SG"/>
        </a:p>
      </dgm:t>
    </dgm:pt>
    <dgm:pt modelId="{B214E32C-B9C1-412B-92AE-F7AF02D76F06}">
      <dgm:prSet phldrT="[Text]"/>
      <dgm:spPr/>
      <dgm:t>
        <a:bodyPr/>
        <a:lstStyle/>
        <a:p>
          <a:r>
            <a:rPr lang="en-GB" dirty="0"/>
            <a:t>Use new loss value to compute gradients. Adjust parameters with backprop.</a:t>
          </a:r>
          <a:endParaRPr lang="en-SG" dirty="0"/>
        </a:p>
      </dgm:t>
    </dgm:pt>
    <dgm:pt modelId="{B4D93966-2CA3-49B4-8245-3B3CBEC803CF}" type="parTrans" cxnId="{EEC1F1A9-454B-4B91-8C02-638D90D2AA64}">
      <dgm:prSet/>
      <dgm:spPr/>
      <dgm:t>
        <a:bodyPr/>
        <a:lstStyle/>
        <a:p>
          <a:endParaRPr lang="en-SG"/>
        </a:p>
      </dgm:t>
    </dgm:pt>
    <dgm:pt modelId="{EEAA2037-DE38-4FB4-8D50-20CC3EED9FF8}" type="sibTrans" cxnId="{EEC1F1A9-454B-4B91-8C02-638D90D2AA64}">
      <dgm:prSet/>
      <dgm:spPr/>
      <dgm:t>
        <a:bodyPr/>
        <a:lstStyle/>
        <a:p>
          <a:endParaRPr lang="en-SG"/>
        </a:p>
      </dgm:t>
    </dgm:pt>
    <dgm:pt modelId="{98E926EB-135D-48DD-863B-667F3679062A}">
      <dgm:prSet phldrT="[Text]"/>
      <dgm:spPr/>
      <dgm:t>
        <a:bodyPr/>
        <a:lstStyle/>
        <a:p>
          <a:r>
            <a:rPr lang="en-GB" dirty="0"/>
            <a:t>Repeat until convergence or max number of iterations, as in GD earlier.</a:t>
          </a:r>
          <a:endParaRPr lang="en-SG" dirty="0"/>
        </a:p>
      </dgm:t>
    </dgm:pt>
    <dgm:pt modelId="{5558CFFD-9184-4A0B-A556-2DC05242B701}" type="parTrans" cxnId="{D8820F00-5162-4053-8D1F-AECF67F9F5B7}">
      <dgm:prSet/>
      <dgm:spPr/>
      <dgm:t>
        <a:bodyPr/>
        <a:lstStyle/>
        <a:p>
          <a:endParaRPr lang="en-SG"/>
        </a:p>
      </dgm:t>
    </dgm:pt>
    <dgm:pt modelId="{6EB6D0D8-91DA-4F04-83EE-493CE9F6AD58}" type="sibTrans" cxnId="{D8820F00-5162-4053-8D1F-AECF67F9F5B7}">
      <dgm:prSet/>
      <dgm:spPr/>
      <dgm:t>
        <a:bodyPr/>
        <a:lstStyle/>
        <a:p>
          <a:endParaRPr lang="en-SG"/>
        </a:p>
      </dgm:t>
    </dgm:pt>
    <dgm:pt modelId="{16A4867E-33FE-4328-95A1-AFFB04A47A61}" type="pres">
      <dgm:prSet presAssocID="{3A3A6167-6C2C-41A9-928F-00AC906DF1A5}" presName="cycle" presStyleCnt="0">
        <dgm:presLayoutVars>
          <dgm:dir/>
          <dgm:resizeHandles val="exact"/>
        </dgm:presLayoutVars>
      </dgm:prSet>
      <dgm:spPr/>
    </dgm:pt>
    <dgm:pt modelId="{AEDB912B-6CD0-4E62-BC46-7374D0B7F531}" type="pres">
      <dgm:prSet presAssocID="{41F89D17-E815-4EF3-9C0E-76B05CBBA708}" presName="node" presStyleLbl="node1" presStyleIdx="0" presStyleCnt="3">
        <dgm:presLayoutVars>
          <dgm:bulletEnabled val="1"/>
        </dgm:presLayoutVars>
      </dgm:prSet>
      <dgm:spPr/>
    </dgm:pt>
    <dgm:pt modelId="{E3FB4E1A-8773-414E-A870-FE7E122753E5}" type="pres">
      <dgm:prSet presAssocID="{41F89D17-E815-4EF3-9C0E-76B05CBBA708}" presName="spNode" presStyleCnt="0"/>
      <dgm:spPr/>
    </dgm:pt>
    <dgm:pt modelId="{19CEF774-A24B-43ED-8BE5-AFF3B996D8C8}" type="pres">
      <dgm:prSet presAssocID="{6814B458-A7AA-417B-8859-91B172FC904B}" presName="sibTrans" presStyleLbl="sibTrans1D1" presStyleIdx="0" presStyleCnt="3"/>
      <dgm:spPr/>
    </dgm:pt>
    <dgm:pt modelId="{C8629A62-D246-4C9C-A371-EF172DD923CB}" type="pres">
      <dgm:prSet presAssocID="{B214E32C-B9C1-412B-92AE-F7AF02D76F06}" presName="node" presStyleLbl="node1" presStyleIdx="1" presStyleCnt="3">
        <dgm:presLayoutVars>
          <dgm:bulletEnabled val="1"/>
        </dgm:presLayoutVars>
      </dgm:prSet>
      <dgm:spPr/>
    </dgm:pt>
    <dgm:pt modelId="{BE531EF3-27B2-4E28-88C6-4F4288227334}" type="pres">
      <dgm:prSet presAssocID="{B214E32C-B9C1-412B-92AE-F7AF02D76F06}" presName="spNode" presStyleCnt="0"/>
      <dgm:spPr/>
    </dgm:pt>
    <dgm:pt modelId="{8DFFBC6C-5BF6-494E-BCD9-7424940D0A5A}" type="pres">
      <dgm:prSet presAssocID="{EEAA2037-DE38-4FB4-8D50-20CC3EED9FF8}" presName="sibTrans" presStyleLbl="sibTrans1D1" presStyleIdx="1" presStyleCnt="3"/>
      <dgm:spPr/>
    </dgm:pt>
    <dgm:pt modelId="{7B051FAB-4F2C-43A6-A08D-D8A73D6B2C30}" type="pres">
      <dgm:prSet presAssocID="{98E926EB-135D-48DD-863B-667F3679062A}" presName="node" presStyleLbl="node1" presStyleIdx="2" presStyleCnt="3">
        <dgm:presLayoutVars>
          <dgm:bulletEnabled val="1"/>
        </dgm:presLayoutVars>
      </dgm:prSet>
      <dgm:spPr/>
    </dgm:pt>
    <dgm:pt modelId="{A8EA45B7-AB43-4CCA-9DAD-DC3B6AC6A264}" type="pres">
      <dgm:prSet presAssocID="{98E926EB-135D-48DD-863B-667F3679062A}" presName="spNode" presStyleCnt="0"/>
      <dgm:spPr/>
    </dgm:pt>
    <dgm:pt modelId="{E3D06BB9-B2E3-4E43-B093-97F8E2A98751}" type="pres">
      <dgm:prSet presAssocID="{6EB6D0D8-91DA-4F04-83EE-493CE9F6AD58}" presName="sibTrans" presStyleLbl="sibTrans1D1" presStyleIdx="2" presStyleCnt="3"/>
      <dgm:spPr/>
    </dgm:pt>
  </dgm:ptLst>
  <dgm:cxnLst>
    <dgm:cxn modelId="{D8820F00-5162-4053-8D1F-AECF67F9F5B7}" srcId="{3A3A6167-6C2C-41A9-928F-00AC906DF1A5}" destId="{98E926EB-135D-48DD-863B-667F3679062A}" srcOrd="2" destOrd="0" parTransId="{5558CFFD-9184-4A0B-A556-2DC05242B701}" sibTransId="{6EB6D0D8-91DA-4F04-83EE-493CE9F6AD58}"/>
    <dgm:cxn modelId="{9F069111-3A34-4A2C-914D-A48CEF2A3FEB}" type="presOf" srcId="{6814B458-A7AA-417B-8859-91B172FC904B}" destId="{19CEF774-A24B-43ED-8BE5-AFF3B996D8C8}" srcOrd="0" destOrd="0" presId="urn:microsoft.com/office/officeart/2005/8/layout/cycle5"/>
    <dgm:cxn modelId="{F25C8719-77E5-455A-B589-496DA3355AED}" srcId="{3A3A6167-6C2C-41A9-928F-00AC906DF1A5}" destId="{41F89D17-E815-4EF3-9C0E-76B05CBBA708}" srcOrd="0" destOrd="0" parTransId="{D574C9C1-A4AA-49C5-819B-4EBBC2772820}" sibTransId="{6814B458-A7AA-417B-8859-91B172FC904B}"/>
    <dgm:cxn modelId="{AC15012A-1397-4786-943C-EFDDD30451C6}" type="presOf" srcId="{6EB6D0D8-91DA-4F04-83EE-493CE9F6AD58}" destId="{E3D06BB9-B2E3-4E43-B093-97F8E2A98751}" srcOrd="0" destOrd="0" presId="urn:microsoft.com/office/officeart/2005/8/layout/cycle5"/>
    <dgm:cxn modelId="{88DA9D48-2D17-499B-A44B-455B69F7AB15}" type="presOf" srcId="{3A3A6167-6C2C-41A9-928F-00AC906DF1A5}" destId="{16A4867E-33FE-4328-95A1-AFFB04A47A61}" srcOrd="0" destOrd="0" presId="urn:microsoft.com/office/officeart/2005/8/layout/cycle5"/>
    <dgm:cxn modelId="{DB8DFA4A-D332-4630-8C7A-92BED060A141}" type="presOf" srcId="{41F89D17-E815-4EF3-9C0E-76B05CBBA708}" destId="{AEDB912B-6CD0-4E62-BC46-7374D0B7F531}" srcOrd="0" destOrd="0" presId="urn:microsoft.com/office/officeart/2005/8/layout/cycle5"/>
    <dgm:cxn modelId="{9DEB4078-72EF-48B8-B712-36BDE9D14531}" type="presOf" srcId="{B214E32C-B9C1-412B-92AE-F7AF02D76F06}" destId="{C8629A62-D246-4C9C-A371-EF172DD923CB}" srcOrd="0" destOrd="0" presId="urn:microsoft.com/office/officeart/2005/8/layout/cycle5"/>
    <dgm:cxn modelId="{01F1A7A5-1733-4FCF-AA46-F8825AA820AB}" type="presOf" srcId="{EEAA2037-DE38-4FB4-8D50-20CC3EED9FF8}" destId="{8DFFBC6C-5BF6-494E-BCD9-7424940D0A5A}" srcOrd="0" destOrd="0" presId="urn:microsoft.com/office/officeart/2005/8/layout/cycle5"/>
    <dgm:cxn modelId="{EEC1F1A9-454B-4B91-8C02-638D90D2AA64}" srcId="{3A3A6167-6C2C-41A9-928F-00AC906DF1A5}" destId="{B214E32C-B9C1-412B-92AE-F7AF02D76F06}" srcOrd="1" destOrd="0" parTransId="{B4D93966-2CA3-49B4-8245-3B3CBEC803CF}" sibTransId="{EEAA2037-DE38-4FB4-8D50-20CC3EED9FF8}"/>
    <dgm:cxn modelId="{CAF6AFDC-B7FC-4A12-AD3F-57BF4732225E}" type="presOf" srcId="{98E926EB-135D-48DD-863B-667F3679062A}" destId="{7B051FAB-4F2C-43A6-A08D-D8A73D6B2C30}" srcOrd="0" destOrd="0" presId="urn:microsoft.com/office/officeart/2005/8/layout/cycle5"/>
    <dgm:cxn modelId="{0A405C05-9D5C-4EB9-853F-F84E4EAC2A38}" type="presParOf" srcId="{16A4867E-33FE-4328-95A1-AFFB04A47A61}" destId="{AEDB912B-6CD0-4E62-BC46-7374D0B7F531}" srcOrd="0" destOrd="0" presId="urn:microsoft.com/office/officeart/2005/8/layout/cycle5"/>
    <dgm:cxn modelId="{7A913773-952D-4940-8D6F-1A25B5C19FD4}" type="presParOf" srcId="{16A4867E-33FE-4328-95A1-AFFB04A47A61}" destId="{E3FB4E1A-8773-414E-A870-FE7E122753E5}" srcOrd="1" destOrd="0" presId="urn:microsoft.com/office/officeart/2005/8/layout/cycle5"/>
    <dgm:cxn modelId="{EE5F72D0-9786-493E-B443-07D9A964BD90}" type="presParOf" srcId="{16A4867E-33FE-4328-95A1-AFFB04A47A61}" destId="{19CEF774-A24B-43ED-8BE5-AFF3B996D8C8}" srcOrd="2" destOrd="0" presId="urn:microsoft.com/office/officeart/2005/8/layout/cycle5"/>
    <dgm:cxn modelId="{457F1090-122D-4D52-9F58-240655C6771B}" type="presParOf" srcId="{16A4867E-33FE-4328-95A1-AFFB04A47A61}" destId="{C8629A62-D246-4C9C-A371-EF172DD923CB}" srcOrd="3" destOrd="0" presId="urn:microsoft.com/office/officeart/2005/8/layout/cycle5"/>
    <dgm:cxn modelId="{D7AD564F-2CC3-4BBF-9176-9CB18F3331F9}" type="presParOf" srcId="{16A4867E-33FE-4328-95A1-AFFB04A47A61}" destId="{BE531EF3-27B2-4E28-88C6-4F4288227334}" srcOrd="4" destOrd="0" presId="urn:microsoft.com/office/officeart/2005/8/layout/cycle5"/>
    <dgm:cxn modelId="{72D97E56-FFC4-4C05-9345-AFDE75DFCD3F}" type="presParOf" srcId="{16A4867E-33FE-4328-95A1-AFFB04A47A61}" destId="{8DFFBC6C-5BF6-494E-BCD9-7424940D0A5A}" srcOrd="5" destOrd="0" presId="urn:microsoft.com/office/officeart/2005/8/layout/cycle5"/>
    <dgm:cxn modelId="{F1B59F06-66F4-4FB8-A9D6-D04D5D705148}" type="presParOf" srcId="{16A4867E-33FE-4328-95A1-AFFB04A47A61}" destId="{7B051FAB-4F2C-43A6-A08D-D8A73D6B2C30}" srcOrd="6" destOrd="0" presId="urn:microsoft.com/office/officeart/2005/8/layout/cycle5"/>
    <dgm:cxn modelId="{735261C5-2794-4806-841B-2B76AC0C0AC7}" type="presParOf" srcId="{16A4867E-33FE-4328-95A1-AFFB04A47A61}" destId="{A8EA45B7-AB43-4CCA-9DAD-DC3B6AC6A264}" srcOrd="7" destOrd="0" presId="urn:microsoft.com/office/officeart/2005/8/layout/cycle5"/>
    <dgm:cxn modelId="{62AF33B9-2B4D-4A2D-9562-8F85C17B0CDD}" type="presParOf" srcId="{16A4867E-33FE-4328-95A1-AFFB04A47A61}" destId="{E3D06BB9-B2E3-4E43-B093-97F8E2A98751}" srcOrd="8" destOrd="0" presId="urn:microsoft.com/office/officeart/2005/8/layout/cycle5"/>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DB912B-6CD0-4E62-BC46-7374D0B7F531}">
      <dsp:nvSpPr>
        <dsp:cNvPr id="0" name=""/>
        <dsp:cNvSpPr/>
      </dsp:nvSpPr>
      <dsp:spPr>
        <a:xfrm>
          <a:off x="3821742" y="621"/>
          <a:ext cx="2327124" cy="151263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dirty="0"/>
            <a:t>Forward pass on dataset samples. Compute errors and loss function.</a:t>
          </a:r>
          <a:endParaRPr lang="en-SG" sz="1800" kern="1200" dirty="0"/>
        </a:p>
      </dsp:txBody>
      <dsp:txXfrm>
        <a:off x="3895583" y="74462"/>
        <a:ext cx="2179442" cy="1364949"/>
      </dsp:txXfrm>
    </dsp:sp>
    <dsp:sp modelId="{19CEF774-A24B-43ED-8BE5-AFF3B996D8C8}">
      <dsp:nvSpPr>
        <dsp:cNvPr id="0" name=""/>
        <dsp:cNvSpPr/>
      </dsp:nvSpPr>
      <dsp:spPr>
        <a:xfrm>
          <a:off x="2969136" y="756936"/>
          <a:ext cx="4032337" cy="4032337"/>
        </a:xfrm>
        <a:custGeom>
          <a:avLst/>
          <a:gdLst/>
          <a:ahLst/>
          <a:cxnLst/>
          <a:rect l="0" t="0" r="0" b="0"/>
          <a:pathLst>
            <a:path>
              <a:moveTo>
                <a:pt x="3491635" y="642148"/>
              </a:moveTo>
              <a:arcTo wR="2016168" hR="2016168" stAng="19022338" swAng="2300611"/>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C8629A62-D246-4C9C-A371-EF172DD923CB}">
      <dsp:nvSpPr>
        <dsp:cNvPr id="0" name=""/>
        <dsp:cNvSpPr/>
      </dsp:nvSpPr>
      <dsp:spPr>
        <a:xfrm>
          <a:off x="5567795" y="3024874"/>
          <a:ext cx="2327124" cy="151263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dirty="0"/>
            <a:t>Use new loss value to compute gradients. Adjust parameters with backprop.</a:t>
          </a:r>
          <a:endParaRPr lang="en-SG" sz="1800" kern="1200" dirty="0"/>
        </a:p>
      </dsp:txBody>
      <dsp:txXfrm>
        <a:off x="5641636" y="3098715"/>
        <a:ext cx="2179442" cy="1364949"/>
      </dsp:txXfrm>
    </dsp:sp>
    <dsp:sp modelId="{8DFFBC6C-5BF6-494E-BCD9-7424940D0A5A}">
      <dsp:nvSpPr>
        <dsp:cNvPr id="0" name=""/>
        <dsp:cNvSpPr/>
      </dsp:nvSpPr>
      <dsp:spPr>
        <a:xfrm>
          <a:off x="2969136" y="756936"/>
          <a:ext cx="4032337" cy="4032337"/>
        </a:xfrm>
        <a:custGeom>
          <a:avLst/>
          <a:gdLst/>
          <a:ahLst/>
          <a:cxnLst/>
          <a:rect l="0" t="0" r="0" b="0"/>
          <a:pathLst>
            <a:path>
              <a:moveTo>
                <a:pt x="2634180" y="3935282"/>
              </a:moveTo>
              <a:arcTo wR="2016168" hR="2016168" stAng="4328993" swAng="2142014"/>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7B051FAB-4F2C-43A6-A08D-D8A73D6B2C30}">
      <dsp:nvSpPr>
        <dsp:cNvPr id="0" name=""/>
        <dsp:cNvSpPr/>
      </dsp:nvSpPr>
      <dsp:spPr>
        <a:xfrm>
          <a:off x="2075689" y="3024874"/>
          <a:ext cx="2327124" cy="151263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dirty="0"/>
            <a:t>Repeat until convergence or max number of iterations, as in GD earlier.</a:t>
          </a:r>
          <a:endParaRPr lang="en-SG" sz="1800" kern="1200" dirty="0"/>
        </a:p>
      </dsp:txBody>
      <dsp:txXfrm>
        <a:off x="2149530" y="3098715"/>
        <a:ext cx="2179442" cy="1364949"/>
      </dsp:txXfrm>
    </dsp:sp>
    <dsp:sp modelId="{E3D06BB9-B2E3-4E43-B093-97F8E2A98751}">
      <dsp:nvSpPr>
        <dsp:cNvPr id="0" name=""/>
        <dsp:cNvSpPr/>
      </dsp:nvSpPr>
      <dsp:spPr>
        <a:xfrm>
          <a:off x="2969136" y="756936"/>
          <a:ext cx="4032337" cy="4032337"/>
        </a:xfrm>
        <a:custGeom>
          <a:avLst/>
          <a:gdLst/>
          <a:ahLst/>
          <a:cxnLst/>
          <a:rect l="0" t="0" r="0" b="0"/>
          <a:pathLst>
            <a:path>
              <a:moveTo>
                <a:pt x="6543" y="1853859"/>
              </a:moveTo>
              <a:arcTo wR="2016168" hR="2016168" stAng="11077051" swAng="2300611"/>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EDB912B-6CD0-4E62-BC46-7374D0B7F531}">
      <dsp:nvSpPr>
        <dsp:cNvPr id="0" name=""/>
        <dsp:cNvSpPr/>
      </dsp:nvSpPr>
      <dsp:spPr>
        <a:xfrm>
          <a:off x="3821742" y="621"/>
          <a:ext cx="2327124" cy="151263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dirty="0"/>
            <a:t>Forward pass on dataset samples. Compute errors and loss function.</a:t>
          </a:r>
          <a:endParaRPr lang="en-SG" sz="1800" kern="1200" dirty="0"/>
        </a:p>
      </dsp:txBody>
      <dsp:txXfrm>
        <a:off x="3895583" y="74462"/>
        <a:ext cx="2179442" cy="1364949"/>
      </dsp:txXfrm>
    </dsp:sp>
    <dsp:sp modelId="{19CEF774-A24B-43ED-8BE5-AFF3B996D8C8}">
      <dsp:nvSpPr>
        <dsp:cNvPr id="0" name=""/>
        <dsp:cNvSpPr/>
      </dsp:nvSpPr>
      <dsp:spPr>
        <a:xfrm>
          <a:off x="2969136" y="756936"/>
          <a:ext cx="4032337" cy="4032337"/>
        </a:xfrm>
        <a:custGeom>
          <a:avLst/>
          <a:gdLst/>
          <a:ahLst/>
          <a:cxnLst/>
          <a:rect l="0" t="0" r="0" b="0"/>
          <a:pathLst>
            <a:path>
              <a:moveTo>
                <a:pt x="3491635" y="642148"/>
              </a:moveTo>
              <a:arcTo wR="2016168" hR="2016168" stAng="19022338" swAng="2300611"/>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C8629A62-D246-4C9C-A371-EF172DD923CB}">
      <dsp:nvSpPr>
        <dsp:cNvPr id="0" name=""/>
        <dsp:cNvSpPr/>
      </dsp:nvSpPr>
      <dsp:spPr>
        <a:xfrm>
          <a:off x="5567795" y="3024874"/>
          <a:ext cx="2327124" cy="151263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dirty="0"/>
            <a:t>Use new loss value to compute gradients. Adjust parameters with backprop.</a:t>
          </a:r>
          <a:endParaRPr lang="en-SG" sz="1800" kern="1200" dirty="0"/>
        </a:p>
      </dsp:txBody>
      <dsp:txXfrm>
        <a:off x="5641636" y="3098715"/>
        <a:ext cx="2179442" cy="1364949"/>
      </dsp:txXfrm>
    </dsp:sp>
    <dsp:sp modelId="{8DFFBC6C-5BF6-494E-BCD9-7424940D0A5A}">
      <dsp:nvSpPr>
        <dsp:cNvPr id="0" name=""/>
        <dsp:cNvSpPr/>
      </dsp:nvSpPr>
      <dsp:spPr>
        <a:xfrm>
          <a:off x="2969136" y="756936"/>
          <a:ext cx="4032337" cy="4032337"/>
        </a:xfrm>
        <a:custGeom>
          <a:avLst/>
          <a:gdLst/>
          <a:ahLst/>
          <a:cxnLst/>
          <a:rect l="0" t="0" r="0" b="0"/>
          <a:pathLst>
            <a:path>
              <a:moveTo>
                <a:pt x="2634180" y="3935282"/>
              </a:moveTo>
              <a:arcTo wR="2016168" hR="2016168" stAng="4328993" swAng="2142014"/>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 modelId="{7B051FAB-4F2C-43A6-A08D-D8A73D6B2C30}">
      <dsp:nvSpPr>
        <dsp:cNvPr id="0" name=""/>
        <dsp:cNvSpPr/>
      </dsp:nvSpPr>
      <dsp:spPr>
        <a:xfrm>
          <a:off x="2075689" y="3024874"/>
          <a:ext cx="2327124" cy="1512631"/>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68580" tIns="68580" rIns="68580" bIns="68580" numCol="1" spcCol="1270" anchor="ctr" anchorCtr="0">
          <a:noAutofit/>
        </a:bodyPr>
        <a:lstStyle/>
        <a:p>
          <a:pPr marL="0" lvl="0" indent="0" algn="ctr" defTabSz="800100">
            <a:lnSpc>
              <a:spcPct val="90000"/>
            </a:lnSpc>
            <a:spcBef>
              <a:spcPct val="0"/>
            </a:spcBef>
            <a:spcAft>
              <a:spcPct val="35000"/>
            </a:spcAft>
            <a:buNone/>
          </a:pPr>
          <a:r>
            <a:rPr lang="en-GB" sz="1800" kern="1200" dirty="0"/>
            <a:t>Repeat until convergence or max number of iterations, as in GD earlier.</a:t>
          </a:r>
          <a:endParaRPr lang="en-SG" sz="1800" kern="1200" dirty="0"/>
        </a:p>
      </dsp:txBody>
      <dsp:txXfrm>
        <a:off x="2149530" y="3098715"/>
        <a:ext cx="2179442" cy="1364949"/>
      </dsp:txXfrm>
    </dsp:sp>
    <dsp:sp modelId="{E3D06BB9-B2E3-4E43-B093-97F8E2A98751}">
      <dsp:nvSpPr>
        <dsp:cNvPr id="0" name=""/>
        <dsp:cNvSpPr/>
      </dsp:nvSpPr>
      <dsp:spPr>
        <a:xfrm>
          <a:off x="2969136" y="756936"/>
          <a:ext cx="4032337" cy="4032337"/>
        </a:xfrm>
        <a:custGeom>
          <a:avLst/>
          <a:gdLst/>
          <a:ahLst/>
          <a:cxnLst/>
          <a:rect l="0" t="0" r="0" b="0"/>
          <a:pathLst>
            <a:path>
              <a:moveTo>
                <a:pt x="6543" y="1853859"/>
              </a:moveTo>
              <a:arcTo wR="2016168" hR="2016168" stAng="11077051" swAng="2300611"/>
            </a:path>
          </a:pathLst>
        </a:custGeom>
        <a:noFill/>
        <a:ln w="6350" cap="flat" cmpd="sng" algn="ctr">
          <a:solidFill>
            <a:schemeClr val="accent1">
              <a:hueOff val="0"/>
              <a:satOff val="0"/>
              <a:lumOff val="0"/>
              <a:alphaOff val="0"/>
            </a:schemeClr>
          </a:solidFill>
          <a:prstDash val="solid"/>
          <a:miter lim="800000"/>
          <a:tailEnd type="arrow"/>
        </a:ln>
        <a:effectLst/>
      </dsp:spPr>
      <dsp:style>
        <a:lnRef idx="1">
          <a:scrgbClr r="0" g="0" b="0"/>
        </a:lnRef>
        <a:fillRef idx="0">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cycle5">
  <dgm:title val=""/>
  <dgm:desc val=""/>
  <dgm:catLst>
    <dgm:cat type="cycle" pri="30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 modelId="3"/>
      </dgm:ptLst>
      <dgm:cxnLst>
        <dgm:cxn modelId="4" srcId="0" destId="1" srcOrd="0" destOrd="0"/>
        <dgm:cxn modelId="5" srcId="0" destId="2" srcOrd="1" destOrd="0"/>
        <dgm:cxn modelId="6" srcId="0" destId="3" srcOrd="2"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cycle">
    <dgm:varLst>
      <dgm:dir/>
      <dgm:resizeHandles val="exact"/>
    </dgm:varLst>
    <dgm:choose name="Name0">
      <dgm:if name="Name1" func="var" arg="dir" op="equ" val="norm">
        <dgm:choose name="Name2">
          <dgm:if name="Name3" axis="ch" ptType="node" func="cnt" op="gt" val="2">
            <dgm:alg type="cycle">
              <dgm:param type="stAng" val="0"/>
              <dgm:param type="spanAng" val="360"/>
            </dgm:alg>
          </dgm:if>
          <dgm:else name="Name4">
            <dgm:alg type="cycle">
              <dgm:param type="stAng" val="-90"/>
              <dgm:param type="spanAng" val="360"/>
            </dgm:alg>
          </dgm:else>
        </dgm:choose>
      </dgm:if>
      <dgm:else name="Name5">
        <dgm:choose name="Name6">
          <dgm:if name="Name7" axis="ch" ptType="node" func="cnt" op="gt" val="2">
            <dgm:alg type="cycle">
              <dgm:param type="stAng" val="0"/>
              <dgm:param type="spanAng" val="-360"/>
            </dgm:alg>
          </dgm:if>
          <dgm:else name="Name8">
            <dgm:alg type="cycle">
              <dgm:param type="stAng" val="90"/>
              <dgm:param type="spanAng" val="-360"/>
            </dgm:alg>
          </dgm:else>
        </dgm:choose>
      </dgm:else>
    </dgm:choose>
    <dgm:shape xmlns:r="http://schemas.openxmlformats.org/officeDocument/2006/relationships" r:blip="">
      <dgm:adjLst/>
    </dgm:shape>
    <dgm:presOf/>
    <dgm:choose name="Name9">
      <dgm:if name="Name10" func="var" arg="dir" op="equ" val="norm">
        <dgm:constrLst>
          <dgm:constr type="w" for="ch" forName="node" refType="w"/>
          <dgm:constr type="w" for="ch" ptType="sibTrans" refType="w" refFor="ch" refForName="node" op="equ" fact="0.3"/>
          <dgm:constr type="diam" for="ch" ptType="sibTrans" refType="diam" op="equ"/>
          <dgm:constr type="sibSp" refType="w" refFor="ch" refForName="node" op="equ" fact="0.15"/>
          <dgm:constr type="w" for="ch" forName="spNode" refType="sibSp" fact="1.6"/>
          <dgm:constr type="primFontSz" for="ch" forName="node" op="equ" val="65"/>
        </dgm:constrLst>
      </dgm:if>
      <dgm:else name="Name11">
        <dgm:constrLst>
          <dgm:constr type="w" for="ch" forName="node" refType="w"/>
          <dgm:constr type="w" for="ch" ptType="sibTrans" refType="w" refFor="ch" refForName="node" op="equ" fact="0.3"/>
          <dgm:constr type="diam" for="ch" ptType="sibTrans" refType="diam" fact="-1"/>
          <dgm:constr type="diam" for="ch" refType="diam" op="equ" fact="-1"/>
          <dgm:constr type="sibSp" refType="w" refFor="ch" refForName="node" op="equ" fact="0.15"/>
          <dgm:constr type="w" for="ch" forName="spNode" refType="sibSp" fact="1.6"/>
          <dgm:constr type="primFontSz" for="ch" forName="node" op="equ" val="65"/>
        </dgm:constrLst>
      </dgm:else>
    </dgm:choose>
    <dgm:ruleLst/>
    <dgm:forEach name="Name12" axis="ch" ptType="node">
      <dgm:layoutNode name="node">
        <dgm:varLst>
          <dgm:bulletEnabled val="1"/>
        </dgm:varLst>
        <dgm:alg type="tx"/>
        <dgm:shape xmlns:r="http://schemas.openxmlformats.org/officeDocument/2006/relationships" type="roundRect" r:blip="">
          <dgm:adjLst/>
        </dgm:shape>
        <dgm:presOf axis="desOrSelf" ptType="node"/>
        <dgm:constrLst>
          <dgm:constr type="h" refType="w" fact="0.65"/>
          <dgm:constr type="tMarg" refType="primFontSz" fact="0.3"/>
          <dgm:constr type="bMarg" refType="primFontSz" fact="0.3"/>
          <dgm:constr type="lMarg" refType="primFontSz" fact="0.3"/>
          <dgm:constr type="rMarg" refType="primFontSz" fact="0.3"/>
        </dgm:constrLst>
        <dgm:ruleLst>
          <dgm:rule type="primFontSz" val="5" fact="NaN" max="NaN"/>
        </dgm:ruleLst>
      </dgm:layoutNode>
      <dgm:choose name="Name13">
        <dgm:if name="Name14" axis="par ch" ptType="doc node" func="cnt" op="gt" val="1">
          <dgm:layoutNode name="spNode">
            <dgm:alg type="sp"/>
            <dgm:shape xmlns:r="http://schemas.openxmlformats.org/officeDocument/2006/relationships" r:blip="">
              <dgm:adjLst/>
            </dgm:shape>
            <dgm:presOf/>
            <dgm:constrLst>
              <dgm:constr type="h" refType="w"/>
            </dgm:constrLst>
            <dgm:ruleLst/>
          </dgm:layoutNode>
          <dgm:forEach name="Name15" axis="followSib" ptType="sibTrans" hideLastTrans="0" cnt="1">
            <dgm:layoutNode name="sibTrans">
              <dgm:alg type="conn">
                <dgm:param type="dim" val="1D"/>
                <dgm:param type="connRout" val="curve"/>
                <dgm:param type="begPts" val="radial"/>
                <dgm:param type="endPts" val="radial"/>
              </dgm:alg>
              <dgm:shape xmlns:r="http://schemas.openxmlformats.org/officeDocument/2006/relationships" type="conn" r:blip="">
                <dgm:adjLst/>
              </dgm:shape>
              <dgm:presOf axis="self"/>
              <dgm:constrLst>
                <dgm:constr type="h" refType="w" fact="0.65"/>
                <dgm:constr type="connDist"/>
                <dgm:constr type="begPad" refType="connDist" fact="0.2"/>
                <dgm:constr type="endPad" refType="connDist" fact="0.2"/>
              </dgm:constrLst>
              <dgm:ruleLst/>
            </dgm:layoutNode>
          </dgm:forEach>
        </dgm:if>
        <dgm:else name="Name16"/>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450.png>
</file>

<file path=ppt/media/image480.png>
</file>

<file path=ppt/media/image5.png>
</file>

<file path=ppt/media/image51.png>
</file>

<file path=ppt/media/image52.png>
</file>

<file path=ppt/media/image53.png>
</file>

<file path=ppt/media/image54.png>
</file>

<file path=ppt/media/image59.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478373-EB31-4867-8CF0-FA31364748A5}" type="datetimeFigureOut">
              <a:rPr lang="en-GB" smtClean="0"/>
              <a:t>09/01/2026</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14DF365-F842-4E76-AC24-5BC5382A0823}" type="slidenum">
              <a:rPr lang="en-GB" smtClean="0"/>
              <a:t>‹#›</a:t>
            </a:fld>
            <a:endParaRPr lang="en-GB"/>
          </a:p>
        </p:txBody>
      </p:sp>
    </p:spTree>
    <p:extLst>
      <p:ext uri="{BB962C8B-B14F-4D97-AF65-F5344CB8AC3E}">
        <p14:creationId xmlns:p14="http://schemas.microsoft.com/office/powerpoint/2010/main" val="41828126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3E4AD2-5DFB-40B9-9046-538F457C2D4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9189AB4D-C9BD-4804-BAD4-30ABC21BBF4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DFC16BA0-299B-403D-BF6F-22CAD5861D93}"/>
              </a:ext>
            </a:extLst>
          </p:cNvPr>
          <p:cNvSpPr>
            <a:spLocks noGrp="1"/>
          </p:cNvSpPr>
          <p:nvPr>
            <p:ph type="dt" sz="half" idx="10"/>
          </p:nvPr>
        </p:nvSpPr>
        <p:spPr/>
        <p:txBody>
          <a:bodyPr/>
          <a:lstStyle/>
          <a:p>
            <a:fld id="{E85DF616-B21E-4EF6-A6A5-95E2FB3EB1A1}" type="datetimeFigureOut">
              <a:rPr lang="en-GB" smtClean="0"/>
              <a:t>09/01/2026</a:t>
            </a:fld>
            <a:endParaRPr lang="en-GB"/>
          </a:p>
        </p:txBody>
      </p:sp>
      <p:sp>
        <p:nvSpPr>
          <p:cNvPr id="5" name="Footer Placeholder 4">
            <a:extLst>
              <a:ext uri="{FF2B5EF4-FFF2-40B4-BE49-F238E27FC236}">
                <a16:creationId xmlns:a16="http://schemas.microsoft.com/office/drawing/2014/main" id="{5492CE3F-0F08-4DF3-A557-685AC26F718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FDB7FD2-E7A4-40C9-9DA4-170335047761}"/>
              </a:ext>
            </a:extLst>
          </p:cNvPr>
          <p:cNvSpPr>
            <a:spLocks noGrp="1"/>
          </p:cNvSpPr>
          <p:nvPr>
            <p:ph type="sldNum" sz="quarter" idx="12"/>
          </p:nvPr>
        </p:nvSpPr>
        <p:spPr/>
        <p:txBody>
          <a:bodyPr/>
          <a:lstStyle/>
          <a:p>
            <a:fld id="{D05DED30-C8B5-4AF9-8D67-600C77DA493C}" type="slidenum">
              <a:rPr lang="en-GB" smtClean="0"/>
              <a:t>‹#›</a:t>
            </a:fld>
            <a:endParaRPr lang="en-GB"/>
          </a:p>
        </p:txBody>
      </p:sp>
    </p:spTree>
    <p:extLst>
      <p:ext uri="{BB962C8B-B14F-4D97-AF65-F5344CB8AC3E}">
        <p14:creationId xmlns:p14="http://schemas.microsoft.com/office/powerpoint/2010/main" val="97660711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EB0483-1596-4673-8A29-254D3DC88A58}"/>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F78DE429-CA08-4265-9A4D-51FDC7FA54E2}"/>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AEE484A7-7EB0-4711-BB58-4DD3DBAC7D8E}"/>
              </a:ext>
            </a:extLst>
          </p:cNvPr>
          <p:cNvSpPr>
            <a:spLocks noGrp="1"/>
          </p:cNvSpPr>
          <p:nvPr>
            <p:ph type="dt" sz="half" idx="10"/>
          </p:nvPr>
        </p:nvSpPr>
        <p:spPr/>
        <p:txBody>
          <a:bodyPr/>
          <a:lstStyle/>
          <a:p>
            <a:fld id="{E85DF616-B21E-4EF6-A6A5-95E2FB3EB1A1}" type="datetimeFigureOut">
              <a:rPr lang="en-GB" smtClean="0"/>
              <a:t>09/01/2026</a:t>
            </a:fld>
            <a:endParaRPr lang="en-GB"/>
          </a:p>
        </p:txBody>
      </p:sp>
      <p:sp>
        <p:nvSpPr>
          <p:cNvPr id="5" name="Footer Placeholder 4">
            <a:extLst>
              <a:ext uri="{FF2B5EF4-FFF2-40B4-BE49-F238E27FC236}">
                <a16:creationId xmlns:a16="http://schemas.microsoft.com/office/drawing/2014/main" id="{E2541F78-0B35-41BE-A0A9-4586BE477DAC}"/>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5D6E482-F592-48F9-83BC-62EB3DB573C7}"/>
              </a:ext>
            </a:extLst>
          </p:cNvPr>
          <p:cNvSpPr>
            <a:spLocks noGrp="1"/>
          </p:cNvSpPr>
          <p:nvPr>
            <p:ph type="sldNum" sz="quarter" idx="12"/>
          </p:nvPr>
        </p:nvSpPr>
        <p:spPr/>
        <p:txBody>
          <a:bodyPr/>
          <a:lstStyle/>
          <a:p>
            <a:fld id="{D05DED30-C8B5-4AF9-8D67-600C77DA493C}" type="slidenum">
              <a:rPr lang="en-GB" smtClean="0"/>
              <a:t>‹#›</a:t>
            </a:fld>
            <a:endParaRPr lang="en-GB"/>
          </a:p>
        </p:txBody>
      </p:sp>
    </p:spTree>
    <p:extLst>
      <p:ext uri="{BB962C8B-B14F-4D97-AF65-F5344CB8AC3E}">
        <p14:creationId xmlns:p14="http://schemas.microsoft.com/office/powerpoint/2010/main" val="361594651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D5361B4E-3627-4AD6-AD20-F32FAFBDA413}"/>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0048BF35-5935-4E82-A1F8-08337A4DA33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8FFBD791-DE7C-49E1-A341-84D81473B5FD}"/>
              </a:ext>
            </a:extLst>
          </p:cNvPr>
          <p:cNvSpPr>
            <a:spLocks noGrp="1"/>
          </p:cNvSpPr>
          <p:nvPr>
            <p:ph type="dt" sz="half" idx="10"/>
          </p:nvPr>
        </p:nvSpPr>
        <p:spPr/>
        <p:txBody>
          <a:bodyPr/>
          <a:lstStyle/>
          <a:p>
            <a:fld id="{E85DF616-B21E-4EF6-A6A5-95E2FB3EB1A1}" type="datetimeFigureOut">
              <a:rPr lang="en-GB" smtClean="0"/>
              <a:t>09/01/2026</a:t>
            </a:fld>
            <a:endParaRPr lang="en-GB"/>
          </a:p>
        </p:txBody>
      </p:sp>
      <p:sp>
        <p:nvSpPr>
          <p:cNvPr id="5" name="Footer Placeholder 4">
            <a:extLst>
              <a:ext uri="{FF2B5EF4-FFF2-40B4-BE49-F238E27FC236}">
                <a16:creationId xmlns:a16="http://schemas.microsoft.com/office/drawing/2014/main" id="{69FD9CCE-A99B-4CBA-91FF-4D46A3F5C0E6}"/>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63CAD09-2925-4932-B93A-FF27DE64CA89}"/>
              </a:ext>
            </a:extLst>
          </p:cNvPr>
          <p:cNvSpPr>
            <a:spLocks noGrp="1"/>
          </p:cNvSpPr>
          <p:nvPr>
            <p:ph type="sldNum" sz="quarter" idx="12"/>
          </p:nvPr>
        </p:nvSpPr>
        <p:spPr/>
        <p:txBody>
          <a:bodyPr/>
          <a:lstStyle/>
          <a:p>
            <a:fld id="{D05DED30-C8B5-4AF9-8D67-600C77DA493C}" type="slidenum">
              <a:rPr lang="en-GB" smtClean="0"/>
              <a:t>‹#›</a:t>
            </a:fld>
            <a:endParaRPr lang="en-GB"/>
          </a:p>
        </p:txBody>
      </p:sp>
    </p:spTree>
    <p:extLst>
      <p:ext uri="{BB962C8B-B14F-4D97-AF65-F5344CB8AC3E}">
        <p14:creationId xmlns:p14="http://schemas.microsoft.com/office/powerpoint/2010/main" val="22005979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EC9B31A-FA50-4DA2-9315-474283DEB0F0}"/>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B9F3FCD2-8B77-4AF4-8080-624AD9E7F85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7311587F-CECC-48E1-9033-F49992081389}"/>
              </a:ext>
            </a:extLst>
          </p:cNvPr>
          <p:cNvSpPr>
            <a:spLocks noGrp="1"/>
          </p:cNvSpPr>
          <p:nvPr>
            <p:ph type="dt" sz="half" idx="10"/>
          </p:nvPr>
        </p:nvSpPr>
        <p:spPr/>
        <p:txBody>
          <a:bodyPr/>
          <a:lstStyle/>
          <a:p>
            <a:fld id="{E85DF616-B21E-4EF6-A6A5-95E2FB3EB1A1}" type="datetimeFigureOut">
              <a:rPr lang="en-GB" smtClean="0"/>
              <a:t>09/01/2026</a:t>
            </a:fld>
            <a:endParaRPr lang="en-GB"/>
          </a:p>
        </p:txBody>
      </p:sp>
      <p:sp>
        <p:nvSpPr>
          <p:cNvPr id="5" name="Footer Placeholder 4">
            <a:extLst>
              <a:ext uri="{FF2B5EF4-FFF2-40B4-BE49-F238E27FC236}">
                <a16:creationId xmlns:a16="http://schemas.microsoft.com/office/drawing/2014/main" id="{5ADBEDBB-8F3E-4349-BF02-8BA4BFA4A1B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2049832-CE42-4D03-89CE-BF86C2288335}"/>
              </a:ext>
            </a:extLst>
          </p:cNvPr>
          <p:cNvSpPr>
            <a:spLocks noGrp="1"/>
          </p:cNvSpPr>
          <p:nvPr>
            <p:ph type="sldNum" sz="quarter" idx="12"/>
          </p:nvPr>
        </p:nvSpPr>
        <p:spPr/>
        <p:txBody>
          <a:bodyPr/>
          <a:lstStyle/>
          <a:p>
            <a:fld id="{D05DED30-C8B5-4AF9-8D67-600C77DA493C}" type="slidenum">
              <a:rPr lang="en-GB" smtClean="0"/>
              <a:t>‹#›</a:t>
            </a:fld>
            <a:endParaRPr lang="en-GB"/>
          </a:p>
        </p:txBody>
      </p:sp>
    </p:spTree>
    <p:extLst>
      <p:ext uri="{BB962C8B-B14F-4D97-AF65-F5344CB8AC3E}">
        <p14:creationId xmlns:p14="http://schemas.microsoft.com/office/powerpoint/2010/main" val="81704103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B741B7-69A0-4F98-A4F1-934086E8E6D3}"/>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76C4F2BF-824A-433E-A1B8-AA04DCB3EA98}"/>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0003A02-257B-42F0-BF28-1777F5C487A2}"/>
              </a:ext>
            </a:extLst>
          </p:cNvPr>
          <p:cNvSpPr>
            <a:spLocks noGrp="1"/>
          </p:cNvSpPr>
          <p:nvPr>
            <p:ph type="dt" sz="half" idx="10"/>
          </p:nvPr>
        </p:nvSpPr>
        <p:spPr/>
        <p:txBody>
          <a:bodyPr/>
          <a:lstStyle/>
          <a:p>
            <a:fld id="{E85DF616-B21E-4EF6-A6A5-95E2FB3EB1A1}" type="datetimeFigureOut">
              <a:rPr lang="en-GB" smtClean="0"/>
              <a:t>09/01/2026</a:t>
            </a:fld>
            <a:endParaRPr lang="en-GB"/>
          </a:p>
        </p:txBody>
      </p:sp>
      <p:sp>
        <p:nvSpPr>
          <p:cNvPr id="5" name="Footer Placeholder 4">
            <a:extLst>
              <a:ext uri="{FF2B5EF4-FFF2-40B4-BE49-F238E27FC236}">
                <a16:creationId xmlns:a16="http://schemas.microsoft.com/office/drawing/2014/main" id="{191A73EA-09DC-41D8-B62F-461F73837CD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150A76A-6E9C-414F-B980-FF95D8BC4032}"/>
              </a:ext>
            </a:extLst>
          </p:cNvPr>
          <p:cNvSpPr>
            <a:spLocks noGrp="1"/>
          </p:cNvSpPr>
          <p:nvPr>
            <p:ph type="sldNum" sz="quarter" idx="12"/>
          </p:nvPr>
        </p:nvSpPr>
        <p:spPr/>
        <p:txBody>
          <a:bodyPr/>
          <a:lstStyle/>
          <a:p>
            <a:fld id="{D05DED30-C8B5-4AF9-8D67-600C77DA493C}" type="slidenum">
              <a:rPr lang="en-GB" smtClean="0"/>
              <a:t>‹#›</a:t>
            </a:fld>
            <a:endParaRPr lang="en-GB"/>
          </a:p>
        </p:txBody>
      </p:sp>
    </p:spTree>
    <p:extLst>
      <p:ext uri="{BB962C8B-B14F-4D97-AF65-F5344CB8AC3E}">
        <p14:creationId xmlns:p14="http://schemas.microsoft.com/office/powerpoint/2010/main" val="408184081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7D12A8-E7BA-4E8E-9357-A40BF427BFE1}"/>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23FB368D-1AC8-401B-8D15-AB5F2DF52BE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2B54FE0-C058-43CC-8FAE-A8FF7FC43F8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6A6EDAEE-3329-419E-908B-25F1A6C11B64}"/>
              </a:ext>
            </a:extLst>
          </p:cNvPr>
          <p:cNvSpPr>
            <a:spLocks noGrp="1"/>
          </p:cNvSpPr>
          <p:nvPr>
            <p:ph type="dt" sz="half" idx="10"/>
          </p:nvPr>
        </p:nvSpPr>
        <p:spPr/>
        <p:txBody>
          <a:bodyPr/>
          <a:lstStyle/>
          <a:p>
            <a:fld id="{E85DF616-B21E-4EF6-A6A5-95E2FB3EB1A1}" type="datetimeFigureOut">
              <a:rPr lang="en-GB" smtClean="0"/>
              <a:t>09/01/2026</a:t>
            </a:fld>
            <a:endParaRPr lang="en-GB"/>
          </a:p>
        </p:txBody>
      </p:sp>
      <p:sp>
        <p:nvSpPr>
          <p:cNvPr id="6" name="Footer Placeholder 5">
            <a:extLst>
              <a:ext uri="{FF2B5EF4-FFF2-40B4-BE49-F238E27FC236}">
                <a16:creationId xmlns:a16="http://schemas.microsoft.com/office/drawing/2014/main" id="{DFBF37E1-EFD9-4926-903C-A8F3F36F6D66}"/>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831BFE49-D09A-40E3-8D45-D54CF1403B5D}"/>
              </a:ext>
            </a:extLst>
          </p:cNvPr>
          <p:cNvSpPr>
            <a:spLocks noGrp="1"/>
          </p:cNvSpPr>
          <p:nvPr>
            <p:ph type="sldNum" sz="quarter" idx="12"/>
          </p:nvPr>
        </p:nvSpPr>
        <p:spPr/>
        <p:txBody>
          <a:bodyPr/>
          <a:lstStyle/>
          <a:p>
            <a:fld id="{D05DED30-C8B5-4AF9-8D67-600C77DA493C}" type="slidenum">
              <a:rPr lang="en-GB" smtClean="0"/>
              <a:t>‹#›</a:t>
            </a:fld>
            <a:endParaRPr lang="en-GB"/>
          </a:p>
        </p:txBody>
      </p:sp>
    </p:spTree>
    <p:extLst>
      <p:ext uri="{BB962C8B-B14F-4D97-AF65-F5344CB8AC3E}">
        <p14:creationId xmlns:p14="http://schemas.microsoft.com/office/powerpoint/2010/main" val="92178148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06ACB-47EB-4233-8485-0DBCD4792BCA}"/>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4A51BCCC-D7D1-44A6-85A4-5F35671D803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F24D018-9C08-4325-8DE0-27765125B3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1B054B92-6EF5-4DC3-8819-3BB914D088E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29DEE04-4503-4C98-A54E-5B4414DE449C}"/>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8E682F25-2B9E-401E-842E-29906523234B}"/>
              </a:ext>
            </a:extLst>
          </p:cNvPr>
          <p:cNvSpPr>
            <a:spLocks noGrp="1"/>
          </p:cNvSpPr>
          <p:nvPr>
            <p:ph type="dt" sz="half" idx="10"/>
          </p:nvPr>
        </p:nvSpPr>
        <p:spPr/>
        <p:txBody>
          <a:bodyPr/>
          <a:lstStyle/>
          <a:p>
            <a:fld id="{E85DF616-B21E-4EF6-A6A5-95E2FB3EB1A1}" type="datetimeFigureOut">
              <a:rPr lang="en-GB" smtClean="0"/>
              <a:t>09/01/2026</a:t>
            </a:fld>
            <a:endParaRPr lang="en-GB"/>
          </a:p>
        </p:txBody>
      </p:sp>
      <p:sp>
        <p:nvSpPr>
          <p:cNvPr id="8" name="Footer Placeholder 7">
            <a:extLst>
              <a:ext uri="{FF2B5EF4-FFF2-40B4-BE49-F238E27FC236}">
                <a16:creationId xmlns:a16="http://schemas.microsoft.com/office/drawing/2014/main" id="{E7C4412F-03BB-4180-96FC-5FFE79C5FE4C}"/>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F3D4B694-771E-4D77-A094-AE6844AC4BE9}"/>
              </a:ext>
            </a:extLst>
          </p:cNvPr>
          <p:cNvSpPr>
            <a:spLocks noGrp="1"/>
          </p:cNvSpPr>
          <p:nvPr>
            <p:ph type="sldNum" sz="quarter" idx="12"/>
          </p:nvPr>
        </p:nvSpPr>
        <p:spPr/>
        <p:txBody>
          <a:bodyPr/>
          <a:lstStyle/>
          <a:p>
            <a:fld id="{D05DED30-C8B5-4AF9-8D67-600C77DA493C}" type="slidenum">
              <a:rPr lang="en-GB" smtClean="0"/>
              <a:t>‹#›</a:t>
            </a:fld>
            <a:endParaRPr lang="en-GB"/>
          </a:p>
        </p:txBody>
      </p:sp>
    </p:spTree>
    <p:extLst>
      <p:ext uri="{BB962C8B-B14F-4D97-AF65-F5344CB8AC3E}">
        <p14:creationId xmlns:p14="http://schemas.microsoft.com/office/powerpoint/2010/main" val="23577633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84B0B5-CEFD-42FE-80F6-946D187926B0}"/>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62338384-0D5D-4181-9005-8843908CF6AD}"/>
              </a:ext>
            </a:extLst>
          </p:cNvPr>
          <p:cNvSpPr>
            <a:spLocks noGrp="1"/>
          </p:cNvSpPr>
          <p:nvPr>
            <p:ph type="dt" sz="half" idx="10"/>
          </p:nvPr>
        </p:nvSpPr>
        <p:spPr/>
        <p:txBody>
          <a:bodyPr/>
          <a:lstStyle/>
          <a:p>
            <a:fld id="{E85DF616-B21E-4EF6-A6A5-95E2FB3EB1A1}" type="datetimeFigureOut">
              <a:rPr lang="en-GB" smtClean="0"/>
              <a:t>09/01/2026</a:t>
            </a:fld>
            <a:endParaRPr lang="en-GB"/>
          </a:p>
        </p:txBody>
      </p:sp>
      <p:sp>
        <p:nvSpPr>
          <p:cNvPr id="4" name="Footer Placeholder 3">
            <a:extLst>
              <a:ext uri="{FF2B5EF4-FFF2-40B4-BE49-F238E27FC236}">
                <a16:creationId xmlns:a16="http://schemas.microsoft.com/office/drawing/2014/main" id="{C9F3C4F2-521E-43BA-978F-A744CDEB1018}"/>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E6E24618-CDB0-4673-AF57-77A81FE6F53F}"/>
              </a:ext>
            </a:extLst>
          </p:cNvPr>
          <p:cNvSpPr>
            <a:spLocks noGrp="1"/>
          </p:cNvSpPr>
          <p:nvPr>
            <p:ph type="sldNum" sz="quarter" idx="12"/>
          </p:nvPr>
        </p:nvSpPr>
        <p:spPr/>
        <p:txBody>
          <a:bodyPr/>
          <a:lstStyle/>
          <a:p>
            <a:fld id="{D05DED30-C8B5-4AF9-8D67-600C77DA493C}" type="slidenum">
              <a:rPr lang="en-GB" smtClean="0"/>
              <a:t>‹#›</a:t>
            </a:fld>
            <a:endParaRPr lang="en-GB"/>
          </a:p>
        </p:txBody>
      </p:sp>
    </p:spTree>
    <p:extLst>
      <p:ext uri="{BB962C8B-B14F-4D97-AF65-F5344CB8AC3E}">
        <p14:creationId xmlns:p14="http://schemas.microsoft.com/office/powerpoint/2010/main" val="36993818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79B6684-ECAC-47C6-9E72-EC9A0F42056A}"/>
              </a:ext>
            </a:extLst>
          </p:cNvPr>
          <p:cNvSpPr>
            <a:spLocks noGrp="1"/>
          </p:cNvSpPr>
          <p:nvPr>
            <p:ph type="dt" sz="half" idx="10"/>
          </p:nvPr>
        </p:nvSpPr>
        <p:spPr/>
        <p:txBody>
          <a:bodyPr/>
          <a:lstStyle/>
          <a:p>
            <a:fld id="{E85DF616-B21E-4EF6-A6A5-95E2FB3EB1A1}" type="datetimeFigureOut">
              <a:rPr lang="en-GB" smtClean="0"/>
              <a:t>09/01/2026</a:t>
            </a:fld>
            <a:endParaRPr lang="en-GB"/>
          </a:p>
        </p:txBody>
      </p:sp>
      <p:sp>
        <p:nvSpPr>
          <p:cNvPr id="3" name="Footer Placeholder 2">
            <a:extLst>
              <a:ext uri="{FF2B5EF4-FFF2-40B4-BE49-F238E27FC236}">
                <a16:creationId xmlns:a16="http://schemas.microsoft.com/office/drawing/2014/main" id="{69837DBC-C277-472E-BF47-6769C2B2042D}"/>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BD39D80B-7718-49DE-9803-FDF6ECAD197C}"/>
              </a:ext>
            </a:extLst>
          </p:cNvPr>
          <p:cNvSpPr>
            <a:spLocks noGrp="1"/>
          </p:cNvSpPr>
          <p:nvPr>
            <p:ph type="sldNum" sz="quarter" idx="12"/>
          </p:nvPr>
        </p:nvSpPr>
        <p:spPr/>
        <p:txBody>
          <a:bodyPr/>
          <a:lstStyle/>
          <a:p>
            <a:fld id="{D05DED30-C8B5-4AF9-8D67-600C77DA493C}" type="slidenum">
              <a:rPr lang="en-GB" smtClean="0"/>
              <a:t>‹#›</a:t>
            </a:fld>
            <a:endParaRPr lang="en-GB"/>
          </a:p>
        </p:txBody>
      </p:sp>
    </p:spTree>
    <p:extLst>
      <p:ext uri="{BB962C8B-B14F-4D97-AF65-F5344CB8AC3E}">
        <p14:creationId xmlns:p14="http://schemas.microsoft.com/office/powerpoint/2010/main" val="4141184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FDE5B7-A7F2-453D-9210-C132F79425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0F581A54-3B44-49FD-9DFE-5C031AC3B0E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38CEDAA9-F86E-42B0-BCB5-FFBD8F9BD2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E8E5CCE-232A-418F-BF54-FECCCBE5BBE8}"/>
              </a:ext>
            </a:extLst>
          </p:cNvPr>
          <p:cNvSpPr>
            <a:spLocks noGrp="1"/>
          </p:cNvSpPr>
          <p:nvPr>
            <p:ph type="dt" sz="half" idx="10"/>
          </p:nvPr>
        </p:nvSpPr>
        <p:spPr/>
        <p:txBody>
          <a:bodyPr/>
          <a:lstStyle/>
          <a:p>
            <a:fld id="{E85DF616-B21E-4EF6-A6A5-95E2FB3EB1A1}" type="datetimeFigureOut">
              <a:rPr lang="en-GB" smtClean="0"/>
              <a:t>09/01/2026</a:t>
            </a:fld>
            <a:endParaRPr lang="en-GB"/>
          </a:p>
        </p:txBody>
      </p:sp>
      <p:sp>
        <p:nvSpPr>
          <p:cNvPr id="6" name="Footer Placeholder 5">
            <a:extLst>
              <a:ext uri="{FF2B5EF4-FFF2-40B4-BE49-F238E27FC236}">
                <a16:creationId xmlns:a16="http://schemas.microsoft.com/office/drawing/2014/main" id="{F510C79A-014C-4B02-9279-7EE20A512885}"/>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E3E7691-D5FC-4182-9AE9-20D2EFC761D4}"/>
              </a:ext>
            </a:extLst>
          </p:cNvPr>
          <p:cNvSpPr>
            <a:spLocks noGrp="1"/>
          </p:cNvSpPr>
          <p:nvPr>
            <p:ph type="sldNum" sz="quarter" idx="12"/>
          </p:nvPr>
        </p:nvSpPr>
        <p:spPr/>
        <p:txBody>
          <a:bodyPr/>
          <a:lstStyle/>
          <a:p>
            <a:fld id="{D05DED30-C8B5-4AF9-8D67-600C77DA493C}" type="slidenum">
              <a:rPr lang="en-GB" smtClean="0"/>
              <a:t>‹#›</a:t>
            </a:fld>
            <a:endParaRPr lang="en-GB"/>
          </a:p>
        </p:txBody>
      </p:sp>
    </p:spTree>
    <p:extLst>
      <p:ext uri="{BB962C8B-B14F-4D97-AF65-F5344CB8AC3E}">
        <p14:creationId xmlns:p14="http://schemas.microsoft.com/office/powerpoint/2010/main" val="824019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E35217-D17F-45E7-B7CA-F5D4DAFB30D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F8B94D55-9243-49C9-96F4-70D45690150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9E476A3C-7074-4031-BCF5-275CD92ED78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130CC7-09EA-4C92-80AE-F253D048A40D}"/>
              </a:ext>
            </a:extLst>
          </p:cNvPr>
          <p:cNvSpPr>
            <a:spLocks noGrp="1"/>
          </p:cNvSpPr>
          <p:nvPr>
            <p:ph type="dt" sz="half" idx="10"/>
          </p:nvPr>
        </p:nvSpPr>
        <p:spPr/>
        <p:txBody>
          <a:bodyPr/>
          <a:lstStyle/>
          <a:p>
            <a:fld id="{E85DF616-B21E-4EF6-A6A5-95E2FB3EB1A1}" type="datetimeFigureOut">
              <a:rPr lang="en-GB" smtClean="0"/>
              <a:t>09/01/2026</a:t>
            </a:fld>
            <a:endParaRPr lang="en-GB"/>
          </a:p>
        </p:txBody>
      </p:sp>
      <p:sp>
        <p:nvSpPr>
          <p:cNvPr id="6" name="Footer Placeholder 5">
            <a:extLst>
              <a:ext uri="{FF2B5EF4-FFF2-40B4-BE49-F238E27FC236}">
                <a16:creationId xmlns:a16="http://schemas.microsoft.com/office/drawing/2014/main" id="{9D7CD087-50BE-480B-BD3C-2CCB17C0EDC9}"/>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F96C921-787D-431A-BDD7-DA404775A0E2}"/>
              </a:ext>
            </a:extLst>
          </p:cNvPr>
          <p:cNvSpPr>
            <a:spLocks noGrp="1"/>
          </p:cNvSpPr>
          <p:nvPr>
            <p:ph type="sldNum" sz="quarter" idx="12"/>
          </p:nvPr>
        </p:nvSpPr>
        <p:spPr/>
        <p:txBody>
          <a:bodyPr/>
          <a:lstStyle/>
          <a:p>
            <a:fld id="{D05DED30-C8B5-4AF9-8D67-600C77DA493C}" type="slidenum">
              <a:rPr lang="en-GB" smtClean="0"/>
              <a:t>‹#›</a:t>
            </a:fld>
            <a:endParaRPr lang="en-GB"/>
          </a:p>
        </p:txBody>
      </p:sp>
    </p:spTree>
    <p:extLst>
      <p:ext uri="{BB962C8B-B14F-4D97-AF65-F5344CB8AC3E}">
        <p14:creationId xmlns:p14="http://schemas.microsoft.com/office/powerpoint/2010/main" val="35768465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1DB992C-5696-43C0-B140-56751731D8F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8C058581-4C84-49FD-8B3C-95F4C8571A1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948350B-1B49-41B8-8A7A-F1A1B98F8C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5DF616-B21E-4EF6-A6A5-95E2FB3EB1A1}" type="datetimeFigureOut">
              <a:rPr lang="en-GB" smtClean="0"/>
              <a:t>09/01/2026</a:t>
            </a:fld>
            <a:endParaRPr lang="en-GB"/>
          </a:p>
        </p:txBody>
      </p:sp>
      <p:sp>
        <p:nvSpPr>
          <p:cNvPr id="5" name="Footer Placeholder 4">
            <a:extLst>
              <a:ext uri="{FF2B5EF4-FFF2-40B4-BE49-F238E27FC236}">
                <a16:creationId xmlns:a16="http://schemas.microsoft.com/office/drawing/2014/main" id="{4F0BE49B-AA7F-417D-B067-42C40475CC1D}"/>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B3972CFA-2157-4F98-8693-550F0B104B64}"/>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05DED30-C8B5-4AF9-8D67-600C77DA493C}" type="slidenum">
              <a:rPr lang="en-GB" smtClean="0"/>
              <a:t>‹#›</a:t>
            </a:fld>
            <a:endParaRPr lang="en-GB"/>
          </a:p>
        </p:txBody>
      </p:sp>
      <p:sp>
        <p:nvSpPr>
          <p:cNvPr id="9" name="TextBox 8">
            <a:extLst>
              <a:ext uri="{FF2B5EF4-FFF2-40B4-BE49-F238E27FC236}">
                <a16:creationId xmlns:a16="http://schemas.microsoft.com/office/drawing/2014/main" id="{27504F79-603A-6F7A-93E7-C9CABA0FF303}"/>
              </a:ext>
            </a:extLst>
          </p:cNvPr>
          <p:cNvSpPr txBox="1"/>
          <p:nvPr userDrawn="1">
            <p:extLst>
              <p:ext uri="{1162E1C5-73C7-4A58-AE30-91384D911F3F}">
                <p184:classification xmlns:p184="http://schemas.microsoft.com/office/powerpoint/2018/4/main" val="hdr"/>
              </p:ext>
            </p:extLst>
          </p:nvPr>
        </p:nvSpPr>
        <p:spPr>
          <a:xfrm>
            <a:off x="5781675" y="0"/>
            <a:ext cx="663575" cy="182880"/>
          </a:xfrm>
          <a:prstGeom prst="rect">
            <a:avLst/>
          </a:prstGeom>
        </p:spPr>
        <p:txBody>
          <a:bodyPr horzOverflow="overflow" lIns="0" tIns="0" rIns="0" bIns="0">
            <a:spAutoFit/>
          </a:bodyPr>
          <a:lstStyle/>
          <a:p>
            <a:pPr algn="l"/>
            <a:r>
              <a:rPr lang="en-SG" sz="1200">
                <a:solidFill>
                  <a:srgbClr val="FF0000"/>
                </a:solidFill>
                <a:latin typeface="Calibri" panose="020F0502020204030204" pitchFamily="34" charset="0"/>
                <a:cs typeface="Calibri" panose="020F0502020204030204" pitchFamily="34" charset="0"/>
              </a:rPr>
              <a:t>Restricted</a:t>
            </a:r>
          </a:p>
        </p:txBody>
      </p:sp>
      <p:sp>
        <p:nvSpPr>
          <p:cNvPr id="10" name="TextBox 9">
            <a:extLst>
              <a:ext uri="{FF2B5EF4-FFF2-40B4-BE49-F238E27FC236}">
                <a16:creationId xmlns:a16="http://schemas.microsoft.com/office/drawing/2014/main" id="{99872183-7F29-FB0F-D3D7-53204406A33F}"/>
              </a:ext>
            </a:extLst>
          </p:cNvPr>
          <p:cNvSpPr txBox="1"/>
          <p:nvPr userDrawn="1">
            <p:extLst>
              <p:ext uri="{1162E1C5-73C7-4A58-AE30-91384D911F3F}">
                <p184:classification xmlns:p184="http://schemas.microsoft.com/office/powerpoint/2018/4/main" val="ftr"/>
              </p:ext>
            </p:extLst>
          </p:nvPr>
        </p:nvSpPr>
        <p:spPr>
          <a:xfrm>
            <a:off x="5781675" y="6675120"/>
            <a:ext cx="663575" cy="182880"/>
          </a:xfrm>
          <a:prstGeom prst="rect">
            <a:avLst/>
          </a:prstGeom>
        </p:spPr>
        <p:txBody>
          <a:bodyPr horzOverflow="overflow" lIns="0" tIns="0" rIns="0" bIns="0">
            <a:spAutoFit/>
          </a:bodyPr>
          <a:lstStyle/>
          <a:p>
            <a:pPr algn="l"/>
            <a:r>
              <a:rPr lang="en-SG" sz="1200">
                <a:solidFill>
                  <a:srgbClr val="FF0000"/>
                </a:solidFill>
                <a:latin typeface="Calibri" panose="020F0502020204030204" pitchFamily="34" charset="0"/>
                <a:cs typeface="Calibri" panose="020F0502020204030204" pitchFamily="34" charset="0"/>
              </a:rPr>
              <a:t>Restricted</a:t>
            </a:r>
          </a:p>
        </p:txBody>
      </p:sp>
    </p:spTree>
    <p:extLst>
      <p:ext uri="{BB962C8B-B14F-4D97-AF65-F5344CB8AC3E}">
        <p14:creationId xmlns:p14="http://schemas.microsoft.com/office/powerpoint/2010/main" val="216870828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2.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54.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4.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50.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4.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19.xml.rels><?xml version="1.0" encoding="UTF-8" standalone="yes"?>
<Relationships xmlns="http://schemas.openxmlformats.org/package/2006/relationships"><Relationship Id="rId3" Type="http://schemas.openxmlformats.org/officeDocument/2006/relationships/image" Target="../media/image59.png"/><Relationship Id="rId2" Type="http://schemas.openxmlformats.org/officeDocument/2006/relationships/image" Target="../media/image12.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hyperlink" Target="https://www.nature.com/articles/323533a0"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hyperlink" Target="https://scholar.google.co.uk/citations?user=JicYPdAAAAAJ&amp;hl=en" TargetMode="External"/><Relationship Id="rId2" Type="http://schemas.openxmlformats.org/officeDocument/2006/relationships/hyperlink" Target="https://www.cs.toronto.edu/~hinton/" TargetMode="External"/><Relationship Id="rId1" Type="http://schemas.openxmlformats.org/officeDocument/2006/relationships/slideLayout" Target="../slideLayouts/slideLayout2.xml"/><Relationship Id="rId4" Type="http://schemas.openxmlformats.org/officeDocument/2006/relationships/hyperlink" Target="https://www.nytimes.com/2011/03/19/health/19rumelhart.html"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29.xml.rels><?xml version="1.0" encoding="UTF-8" standalone="yes"?>
<Relationships xmlns="http://schemas.openxmlformats.org/package/2006/relationships"><Relationship Id="rId3" Type="http://schemas.openxmlformats.org/officeDocument/2006/relationships/hyperlink" Target="https://news.mit.edu/2022/neural-networks-brain-function-1102" TargetMode="External"/><Relationship Id="rId2" Type="http://schemas.openxmlformats.org/officeDocument/2006/relationships/hyperlink" Target="https://www.quantamagazine.org/artificial-neural-nets-finally-yield-clues-to-how-brains-learn-20210218/"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480.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0CEB46-CC16-4D19-8C2C-AEE9471D8168}"/>
              </a:ext>
            </a:extLst>
          </p:cNvPr>
          <p:cNvSpPr>
            <a:spLocks noGrp="1"/>
          </p:cNvSpPr>
          <p:nvPr>
            <p:ph type="ctrTitle"/>
          </p:nvPr>
        </p:nvSpPr>
        <p:spPr>
          <a:xfrm>
            <a:off x="375139" y="942610"/>
            <a:ext cx="11441722" cy="2387600"/>
          </a:xfrm>
        </p:spPr>
        <p:txBody>
          <a:bodyPr>
            <a:normAutofit/>
          </a:bodyPr>
          <a:lstStyle/>
          <a:p>
            <a:r>
              <a:rPr lang="en-US" b="1" dirty="0"/>
              <a:t>Practice of Deep Learning</a:t>
            </a:r>
            <a:br>
              <a:rPr lang="en-US" b="1" dirty="0"/>
            </a:br>
            <a:r>
              <a:rPr lang="en-US" dirty="0"/>
              <a:t>Day 1, Part 4/4</a:t>
            </a:r>
            <a:endParaRPr lang="en-GB" dirty="0"/>
          </a:p>
        </p:txBody>
      </p:sp>
      <p:sp>
        <p:nvSpPr>
          <p:cNvPr id="3" name="Subtitle 2">
            <a:extLst>
              <a:ext uri="{FF2B5EF4-FFF2-40B4-BE49-F238E27FC236}">
                <a16:creationId xmlns:a16="http://schemas.microsoft.com/office/drawing/2014/main" id="{816ABDE1-A047-4B53-92F2-67282914DD77}"/>
              </a:ext>
            </a:extLst>
          </p:cNvPr>
          <p:cNvSpPr>
            <a:spLocks noGrp="1"/>
          </p:cNvSpPr>
          <p:nvPr>
            <p:ph type="subTitle" idx="1"/>
          </p:nvPr>
        </p:nvSpPr>
        <p:spPr/>
        <p:txBody>
          <a:bodyPr/>
          <a:lstStyle/>
          <a:p>
            <a:r>
              <a:rPr lang="en-US" dirty="0"/>
              <a:t>Matthieu </a:t>
            </a:r>
            <a:r>
              <a:rPr lang="en-US"/>
              <a:t>De Mari</a:t>
            </a:r>
            <a:endParaRPr lang="en-US" dirty="0"/>
          </a:p>
        </p:txBody>
      </p:sp>
      <p:pic>
        <p:nvPicPr>
          <p:cNvPr id="4" name="Picture 3" descr="A picture containing drawing&#10;&#10;Description automatically generated">
            <a:extLst>
              <a:ext uri="{FF2B5EF4-FFF2-40B4-BE49-F238E27FC236}">
                <a16:creationId xmlns:a16="http://schemas.microsoft.com/office/drawing/2014/main" id="{EEFD138E-FF3C-4975-898F-31371952367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74008" y="4484243"/>
            <a:ext cx="4443984" cy="1731264"/>
          </a:xfrm>
          <a:prstGeom prst="rect">
            <a:avLst/>
          </a:prstGeom>
        </p:spPr>
      </p:pic>
    </p:spTree>
    <p:extLst>
      <p:ext uri="{BB962C8B-B14F-4D97-AF65-F5344CB8AC3E}">
        <p14:creationId xmlns:p14="http://schemas.microsoft.com/office/powerpoint/2010/main" val="104015617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FC3C7-E510-3203-5C24-A976AECCABAC}"/>
              </a:ext>
            </a:extLst>
          </p:cNvPr>
          <p:cNvSpPr>
            <a:spLocks noGrp="1"/>
          </p:cNvSpPr>
          <p:nvPr>
            <p:ph type="title"/>
          </p:nvPr>
        </p:nvSpPr>
        <p:spPr/>
        <p:txBody>
          <a:bodyPr/>
          <a:lstStyle/>
          <a:p>
            <a:r>
              <a:rPr lang="en-GB" dirty="0"/>
              <a:t>Chain rule, to the rescue!</a:t>
            </a:r>
            <a:endParaRPr lang="en-SG"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5AA41464-B2B5-4EE7-DEF2-910D29FE3DA2}"/>
                  </a:ext>
                </a:extLst>
              </p:cNvPr>
              <p:cNvSpPr>
                <a:spLocks noGrp="1"/>
              </p:cNvSpPr>
              <p:nvPr>
                <p:ph idx="1"/>
              </p:nvPr>
            </p:nvSpPr>
            <p:spPr>
              <a:xfrm>
                <a:off x="838200" y="1825624"/>
                <a:ext cx="10515600" cy="5032375"/>
              </a:xfrm>
            </p:spPr>
            <p:txBody>
              <a:bodyPr>
                <a:normAutofit/>
              </a:bodyPr>
              <a:lstStyle/>
              <a:p>
                <a:pPr marL="0" indent="0">
                  <a:buNone/>
                </a:pPr>
                <a:r>
                  <a:rPr lang="en-GB" b="0" dirty="0"/>
                  <a:t>Since we have</a:t>
                </a:r>
              </a:p>
              <a:p>
                <a:pPr marL="0" indent="0">
                  <a:buNone/>
                </a:pPr>
                <a14:m>
                  <m:oMathPara xmlns:m="http://schemas.openxmlformats.org/officeDocument/2006/math">
                    <m:oMathParaPr>
                      <m:jc m:val="centerGroup"/>
                    </m:oMathParaPr>
                    <m:oMath xmlns:m="http://schemas.openxmlformats.org/officeDocument/2006/math">
                      <m:f>
                        <m:fPr>
                          <m:ctrlPr>
                            <a:rPr lang="en-GB" b="0" i="1" smtClean="0">
                              <a:latin typeface="Cambria Math" panose="02040503050406030204" pitchFamily="18" charset="0"/>
                            </a:rPr>
                          </m:ctrlPr>
                        </m:fPr>
                        <m:num>
                          <m:r>
                            <a:rPr lang="en-GB" b="0" i="1" smtClean="0">
                              <a:latin typeface="Cambria Math" panose="02040503050406030204" pitchFamily="18" charset="0"/>
                            </a:rPr>
                            <m:t>𝜕</m:t>
                          </m:r>
                          <m:r>
                            <a:rPr lang="en-GB" b="0" i="1" smtClean="0">
                              <a:latin typeface="Cambria Math" panose="02040503050406030204" pitchFamily="18" charset="0"/>
                            </a:rPr>
                            <m:t>𝐿</m:t>
                          </m:r>
                        </m:num>
                        <m:den>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𝑝𝑟𝑒𝑑</m:t>
                              </m:r>
                            </m:sub>
                          </m:sSub>
                        </m:den>
                      </m:f>
                      <m:r>
                        <a:rPr lang="en-GB" b="0" i="1" smtClean="0">
                          <a:latin typeface="Cambria Math" panose="02040503050406030204" pitchFamily="18" charset="0"/>
                        </a:rPr>
                        <m:t>=</m:t>
                      </m:r>
                      <m:f>
                        <m:fPr>
                          <m:ctrlPr>
                            <a:rPr lang="en-GB" b="0" i="1" smtClean="0">
                              <a:latin typeface="Cambria Math" panose="02040503050406030204" pitchFamily="18" charset="0"/>
                            </a:rPr>
                          </m:ctrlPr>
                        </m:fPr>
                        <m:num>
                          <m:r>
                            <a:rPr lang="en-GB" b="0" i="1" smtClean="0">
                              <a:latin typeface="Cambria Math" panose="02040503050406030204" pitchFamily="18" charset="0"/>
                            </a:rPr>
                            <m:t>2</m:t>
                          </m:r>
                        </m:num>
                        <m:den>
                          <m:r>
                            <a:rPr lang="en-GB" b="0" i="1" smtClean="0">
                              <a:latin typeface="Cambria Math" panose="02040503050406030204" pitchFamily="18" charset="0"/>
                            </a:rPr>
                            <m:t>𝑀</m:t>
                          </m:r>
                        </m:den>
                      </m:f>
                      <m:sSub>
                        <m:sSubPr>
                          <m:ctrlPr>
                            <a:rPr lang="en-GB" i="1" dirty="0">
                              <a:latin typeface="Cambria Math" panose="02040503050406030204" pitchFamily="18" charset="0"/>
                            </a:rPr>
                          </m:ctrlPr>
                        </m:sSubPr>
                        <m:e>
                          <m:r>
                            <a:rPr lang="en-GB" i="1" dirty="0">
                              <a:latin typeface="Cambria Math" panose="02040503050406030204" pitchFamily="18" charset="0"/>
                            </a:rPr>
                            <m:t>𝑌</m:t>
                          </m:r>
                        </m:e>
                        <m:sub>
                          <m:r>
                            <a:rPr lang="en-GB" i="1" dirty="0">
                              <a:latin typeface="Cambria Math" panose="02040503050406030204" pitchFamily="18" charset="0"/>
                            </a:rPr>
                            <m:t>𝑝𝑟𝑒𝑑</m:t>
                          </m:r>
                        </m:sub>
                      </m:sSub>
                      <m:d>
                        <m:dPr>
                          <m:ctrlPr>
                            <a:rPr lang="en-GB" i="1" dirty="0">
                              <a:latin typeface="Cambria Math" panose="02040503050406030204" pitchFamily="18" charset="0"/>
                            </a:rPr>
                          </m:ctrlPr>
                        </m:dPr>
                        <m:e>
                          <m:r>
                            <a:rPr lang="en-GB" i="1" dirty="0">
                              <a:latin typeface="Cambria Math" panose="02040503050406030204" pitchFamily="18" charset="0"/>
                            </a:rPr>
                            <m:t>𝑋</m:t>
                          </m:r>
                          <m:r>
                            <a:rPr lang="en-GB" i="1" dirty="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𝑊</m:t>
                              </m:r>
                            </m:e>
                            <m:sub>
                              <m:r>
                                <a:rPr lang="en-GB" i="1" dirty="0">
                                  <a:latin typeface="Cambria Math" panose="02040503050406030204" pitchFamily="18" charset="0"/>
                                </a:rPr>
                                <m:t>1</m:t>
                              </m:r>
                            </m:sub>
                          </m:sSub>
                          <m:r>
                            <a:rPr lang="en-GB" i="1" dirty="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𝑏</m:t>
                              </m:r>
                            </m:e>
                            <m:sub>
                              <m:r>
                                <a:rPr lang="en-GB" i="1" dirty="0">
                                  <a:latin typeface="Cambria Math" panose="02040503050406030204" pitchFamily="18" charset="0"/>
                                </a:rPr>
                                <m:t>1</m:t>
                              </m:r>
                            </m:sub>
                          </m:sSub>
                          <m:r>
                            <a:rPr lang="en-GB" i="1" dirty="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𝑊</m:t>
                              </m:r>
                            </m:e>
                            <m:sub>
                              <m:r>
                                <a:rPr lang="en-GB" i="1" dirty="0">
                                  <a:latin typeface="Cambria Math" panose="02040503050406030204" pitchFamily="18" charset="0"/>
                                </a:rPr>
                                <m:t>2</m:t>
                              </m:r>
                            </m:sub>
                          </m:sSub>
                          <m:r>
                            <a:rPr lang="en-GB" i="1" dirty="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𝑏</m:t>
                              </m:r>
                            </m:e>
                            <m:sub>
                              <m:r>
                                <a:rPr lang="en-GB" i="1" dirty="0">
                                  <a:latin typeface="Cambria Math" panose="02040503050406030204" pitchFamily="18" charset="0"/>
                                </a:rPr>
                                <m:t>2</m:t>
                              </m:r>
                            </m:sub>
                          </m:sSub>
                        </m:e>
                      </m:d>
                      <m:r>
                        <a:rPr lang="en-GB" i="1" dirty="0">
                          <a:latin typeface="Cambria Math" panose="02040503050406030204" pitchFamily="18" charset="0"/>
                        </a:rPr>
                        <m:t>−</m:t>
                      </m:r>
                      <m:r>
                        <a:rPr lang="en-GB" i="1" dirty="0">
                          <a:latin typeface="Cambria Math" panose="02040503050406030204" pitchFamily="18" charset="0"/>
                        </a:rPr>
                        <m:t>𝑌</m:t>
                      </m:r>
                      <m:r>
                        <a:rPr lang="en-GB" b="0" i="1" dirty="0" smtClean="0">
                          <a:latin typeface="Cambria Math" panose="02040503050406030204" pitchFamily="18" charset="0"/>
                        </a:rPr>
                        <m:t>=</m:t>
                      </m:r>
                      <m:f>
                        <m:fPr>
                          <m:ctrlPr>
                            <a:rPr lang="en-GB" b="0" i="1" dirty="0" smtClean="0">
                              <a:latin typeface="Cambria Math" panose="02040503050406030204" pitchFamily="18" charset="0"/>
                            </a:rPr>
                          </m:ctrlPr>
                        </m:fPr>
                        <m:num>
                          <m:r>
                            <a:rPr lang="en-GB" b="0" i="1" dirty="0" smtClean="0">
                              <a:latin typeface="Cambria Math" panose="02040503050406030204" pitchFamily="18" charset="0"/>
                            </a:rPr>
                            <m:t>2</m:t>
                          </m:r>
                          <m:r>
                            <a:rPr lang="en-GB" b="0" i="1" dirty="0" smtClean="0">
                              <a:latin typeface="Cambria Math" panose="02040503050406030204" pitchFamily="18" charset="0"/>
                            </a:rPr>
                            <m:t>𝜖</m:t>
                          </m:r>
                        </m:num>
                        <m:den>
                          <m:r>
                            <a:rPr lang="en-GB" b="0" i="1" dirty="0" smtClean="0">
                              <a:latin typeface="Cambria Math" panose="02040503050406030204" pitchFamily="18" charset="0"/>
                            </a:rPr>
                            <m:t>𝑀</m:t>
                          </m:r>
                        </m:den>
                      </m:f>
                    </m:oMath>
                  </m:oMathPara>
                </a14:m>
                <a:endParaRPr lang="en-GB" i="1" dirty="0"/>
              </a:p>
              <a:p>
                <a:pPr marL="0" indent="0">
                  <a:buNone/>
                </a:pPr>
                <a:r>
                  <a:rPr lang="en-GB" dirty="0"/>
                  <a:t>And</a:t>
                </a:r>
              </a:p>
              <a:p>
                <a:pPr marL="0" indent="0">
                  <a:buNone/>
                </a:pPr>
                <a14:m>
                  <m:oMathPara xmlns:m="http://schemas.openxmlformats.org/officeDocument/2006/math">
                    <m:oMathParaPr>
                      <m:jc m:val="centerGroup"/>
                    </m:oMathParaPr>
                    <m:oMath xmlns:m="http://schemas.openxmlformats.org/officeDocument/2006/math">
                      <m:f>
                        <m:fPr>
                          <m:ctrlPr>
                            <a:rPr lang="en-GB" b="0" i="1" smtClean="0">
                              <a:latin typeface="Cambria Math" panose="02040503050406030204" pitchFamily="18" charset="0"/>
                            </a:rPr>
                          </m:ctrlPr>
                        </m:fPr>
                        <m:num>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𝑝𝑟𝑒𝑑</m:t>
                              </m:r>
                            </m:sub>
                          </m:sSub>
                        </m:num>
                        <m:den>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2</m:t>
                              </m:r>
                            </m:sub>
                          </m:sSub>
                        </m:den>
                      </m:f>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1</m:t>
                          </m:r>
                        </m:sub>
                      </m:sSub>
                      <m:r>
                        <a:rPr lang="en-GB" b="0" i="1" smtClean="0">
                          <a:latin typeface="Cambria Math" panose="02040503050406030204" pitchFamily="18" charset="0"/>
                        </a:rPr>
                        <m:t>𝑋</m:t>
                      </m:r>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1</m:t>
                          </m:r>
                        </m:sub>
                      </m:sSub>
                    </m:oMath>
                  </m:oMathPara>
                </a14:m>
                <a:endParaRPr lang="en-GB" i="1" dirty="0"/>
              </a:p>
              <a:p>
                <a:pPr marL="0" indent="0">
                  <a:buNone/>
                </a:pPr>
                <a:endParaRPr lang="en-GB" i="1" dirty="0"/>
              </a:p>
              <a:p>
                <a:pPr marL="0" indent="0">
                  <a:buNone/>
                </a:pPr>
                <a:r>
                  <a:rPr lang="en-GB" dirty="0"/>
                  <a:t>The gradient descent update rule for </a:t>
                </a:r>
                <a14:m>
                  <m:oMath xmlns:m="http://schemas.openxmlformats.org/officeDocument/2006/math">
                    <m:sSub>
                      <m:sSubPr>
                        <m:ctrlPr>
                          <a:rPr lang="en-GB" i="1" dirty="0" smtClean="0">
                            <a:latin typeface="Cambria Math" panose="02040503050406030204" pitchFamily="18" charset="0"/>
                          </a:rPr>
                        </m:ctrlPr>
                      </m:sSubPr>
                      <m:e>
                        <m:r>
                          <a:rPr lang="en-GB" i="1" dirty="0" smtClean="0">
                            <a:latin typeface="Cambria Math" panose="02040503050406030204" pitchFamily="18" charset="0"/>
                          </a:rPr>
                          <m:t>𝑊</m:t>
                        </m:r>
                      </m:e>
                      <m:sub>
                        <m:r>
                          <a:rPr lang="en-GB" i="1" dirty="0" smtClean="0">
                            <a:latin typeface="Cambria Math" panose="02040503050406030204" pitchFamily="18" charset="0"/>
                          </a:rPr>
                          <m:t>2</m:t>
                        </m:r>
                      </m:sub>
                    </m:sSub>
                  </m:oMath>
                </a14:m>
                <a:r>
                  <a:rPr lang="en-GB" dirty="0"/>
                  <a:t> is then defined as:</a:t>
                </a:r>
              </a:p>
              <a:p>
                <a:pPr marL="0" indent="0">
                  <a:buNone/>
                </a:pPr>
                <a14:m>
                  <m:oMathPara xmlns:m="http://schemas.openxmlformats.org/officeDocument/2006/math">
                    <m:oMathParaPr>
                      <m:jc m:val="centerGroup"/>
                    </m:oMathParaPr>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2</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2</m:t>
                          </m:r>
                        </m:sub>
                      </m:sSub>
                      <m:r>
                        <a:rPr lang="en-GB" b="0" i="1" smtClean="0">
                          <a:latin typeface="Cambria Math" panose="02040503050406030204" pitchFamily="18" charset="0"/>
                        </a:rPr>
                        <m:t>−</m:t>
                      </m:r>
                      <m:f>
                        <m:fPr>
                          <m:ctrlPr>
                            <a:rPr lang="en-GB" i="1" dirty="0">
                              <a:latin typeface="Cambria Math" panose="02040503050406030204" pitchFamily="18" charset="0"/>
                            </a:rPr>
                          </m:ctrlPr>
                        </m:fPr>
                        <m:num>
                          <m:r>
                            <a:rPr lang="en-GB" i="1" dirty="0">
                              <a:latin typeface="Cambria Math" panose="02040503050406030204" pitchFamily="18" charset="0"/>
                            </a:rPr>
                            <m:t>2</m:t>
                          </m:r>
                          <m:r>
                            <a:rPr lang="en-GB" i="1" dirty="0">
                              <a:latin typeface="Cambria Math" panose="02040503050406030204" pitchFamily="18" charset="0"/>
                            </a:rPr>
                            <m:t>𝜖𝛼</m:t>
                          </m:r>
                        </m:num>
                        <m:den>
                          <m:r>
                            <a:rPr lang="en-GB" i="1" dirty="0">
                              <a:latin typeface="Cambria Math" panose="02040503050406030204" pitchFamily="18" charset="0"/>
                            </a:rPr>
                            <m:t>𝑀</m:t>
                          </m:r>
                        </m:den>
                      </m:f>
                      <m:r>
                        <a:rPr lang="en-GB" b="0" i="1" dirty="0" smtClean="0">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𝑊</m:t>
                          </m:r>
                        </m:e>
                        <m:sub>
                          <m:r>
                            <a:rPr lang="en-GB" i="1">
                              <a:latin typeface="Cambria Math" panose="02040503050406030204" pitchFamily="18" charset="0"/>
                            </a:rPr>
                            <m:t>1</m:t>
                          </m:r>
                        </m:sub>
                      </m:sSub>
                      <m:r>
                        <a:rPr lang="en-GB" i="1">
                          <a:latin typeface="Cambria Math" panose="02040503050406030204" pitchFamily="18" charset="0"/>
                        </a:rPr>
                        <m:t>𝑋</m:t>
                      </m:r>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𝑏</m:t>
                          </m:r>
                        </m:e>
                        <m:sub>
                          <m:r>
                            <a:rPr lang="en-GB" i="1">
                              <a:latin typeface="Cambria Math" panose="02040503050406030204" pitchFamily="18" charset="0"/>
                            </a:rPr>
                            <m:t>1</m:t>
                          </m:r>
                        </m:sub>
                      </m:sSub>
                      <m:r>
                        <a:rPr lang="en-GB" b="0" i="1" dirty="0" smtClean="0">
                          <a:latin typeface="Cambria Math" panose="02040503050406030204" pitchFamily="18" charset="0"/>
                        </a:rPr>
                        <m:t>)</m:t>
                      </m:r>
                    </m:oMath>
                  </m:oMathPara>
                </a14:m>
                <a:endParaRPr lang="en-GB" i="1" dirty="0"/>
              </a:p>
            </p:txBody>
          </p:sp>
        </mc:Choice>
        <mc:Fallback xmlns="">
          <p:sp>
            <p:nvSpPr>
              <p:cNvPr id="3" name="Content Placeholder 2">
                <a:extLst>
                  <a:ext uri="{FF2B5EF4-FFF2-40B4-BE49-F238E27FC236}">
                    <a16:creationId xmlns:a16="http://schemas.microsoft.com/office/drawing/2014/main" id="{5AA41464-B2B5-4EE7-DEF2-910D29FE3DA2}"/>
                  </a:ext>
                </a:extLst>
              </p:cNvPr>
              <p:cNvSpPr>
                <a:spLocks noGrp="1" noRot="1" noChangeAspect="1" noMove="1" noResize="1" noEditPoints="1" noAdjustHandles="1" noChangeArrowheads="1" noChangeShapeType="1" noTextEdit="1"/>
              </p:cNvSpPr>
              <p:nvPr>
                <p:ph idx="1"/>
              </p:nvPr>
            </p:nvSpPr>
            <p:spPr>
              <a:xfrm>
                <a:off x="838200" y="1825624"/>
                <a:ext cx="10515600" cy="5032375"/>
              </a:xfrm>
              <a:blipFill>
                <a:blip r:embed="rId2"/>
                <a:stretch>
                  <a:fillRect l="-1217" t="-1937"/>
                </a:stretch>
              </a:blipFill>
            </p:spPr>
            <p:txBody>
              <a:bodyPr/>
              <a:lstStyle/>
              <a:p>
                <a:r>
                  <a:rPr lang="en-GB">
                    <a:noFill/>
                  </a:rPr>
                  <a:t> </a:t>
                </a:r>
              </a:p>
            </p:txBody>
          </p:sp>
        </mc:Fallback>
      </mc:AlternateContent>
    </p:spTree>
    <p:extLst>
      <p:ext uri="{BB962C8B-B14F-4D97-AF65-F5344CB8AC3E}">
        <p14:creationId xmlns:p14="http://schemas.microsoft.com/office/powerpoint/2010/main" val="211165773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FC3C7-E510-3203-5C24-A976AECCABAC}"/>
              </a:ext>
            </a:extLst>
          </p:cNvPr>
          <p:cNvSpPr>
            <a:spLocks noGrp="1"/>
          </p:cNvSpPr>
          <p:nvPr>
            <p:ph type="title"/>
          </p:nvPr>
        </p:nvSpPr>
        <p:spPr/>
        <p:txBody>
          <a:bodyPr/>
          <a:lstStyle/>
          <a:p>
            <a:r>
              <a:rPr lang="en-GB" dirty="0"/>
              <a:t>Chain rule, to the rescue!</a:t>
            </a:r>
            <a:endParaRPr lang="en-SG"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5AA41464-B2B5-4EE7-DEF2-910D29FE3DA2}"/>
                  </a:ext>
                </a:extLst>
              </p:cNvPr>
              <p:cNvSpPr>
                <a:spLocks noGrp="1"/>
              </p:cNvSpPr>
              <p:nvPr>
                <p:ph idx="1"/>
              </p:nvPr>
            </p:nvSpPr>
            <p:spPr>
              <a:xfrm>
                <a:off x="838200" y="1825624"/>
                <a:ext cx="10515600" cy="5032375"/>
              </a:xfrm>
            </p:spPr>
            <p:txBody>
              <a:bodyPr>
                <a:normAutofit/>
              </a:bodyPr>
              <a:lstStyle/>
              <a:p>
                <a:pPr marL="0" indent="0">
                  <a:buNone/>
                </a:pPr>
                <a:r>
                  <a:rPr lang="en-GB" dirty="0"/>
                  <a:t>We have just computed the formula for the gradient descent update rule for </a:t>
                </a:r>
                <a14:m>
                  <m:oMath xmlns:m="http://schemas.openxmlformats.org/officeDocument/2006/math">
                    <m:sSub>
                      <m:sSubPr>
                        <m:ctrlPr>
                          <a:rPr lang="en-GB" i="1" dirty="0" smtClean="0">
                            <a:latin typeface="Cambria Math" panose="02040503050406030204" pitchFamily="18" charset="0"/>
                          </a:rPr>
                        </m:ctrlPr>
                      </m:sSubPr>
                      <m:e>
                        <m:r>
                          <a:rPr lang="en-GB" i="1" dirty="0" smtClean="0">
                            <a:latin typeface="Cambria Math" panose="02040503050406030204" pitchFamily="18" charset="0"/>
                          </a:rPr>
                          <m:t>𝑊</m:t>
                        </m:r>
                      </m:e>
                      <m:sub>
                        <m:r>
                          <a:rPr lang="en-GB" i="1" dirty="0" smtClean="0">
                            <a:latin typeface="Cambria Math" panose="02040503050406030204" pitchFamily="18" charset="0"/>
                          </a:rPr>
                          <m:t>2</m:t>
                        </m:r>
                      </m:sub>
                    </m:sSub>
                  </m:oMath>
                </a14:m>
                <a:r>
                  <a:rPr lang="en-GB" dirty="0"/>
                  <a:t>, which was defined as:</a:t>
                </a:r>
              </a:p>
              <a:p>
                <a:pPr marL="0" indent="0">
                  <a:buNone/>
                </a:pPr>
                <a:endParaRPr lang="en-GB" dirty="0"/>
              </a:p>
              <a:p>
                <a:pPr marL="0" indent="0">
                  <a:buNone/>
                </a:pPr>
                <a14:m>
                  <m:oMathPara xmlns:m="http://schemas.openxmlformats.org/officeDocument/2006/math">
                    <m:oMathParaPr>
                      <m:jc m:val="centerGroup"/>
                    </m:oMathParaPr>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2</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2</m:t>
                          </m:r>
                        </m:sub>
                      </m:sSub>
                      <m:r>
                        <a:rPr lang="en-GB" b="0" i="1" smtClean="0">
                          <a:latin typeface="Cambria Math" panose="02040503050406030204" pitchFamily="18" charset="0"/>
                        </a:rPr>
                        <m:t>−</m:t>
                      </m:r>
                      <m:f>
                        <m:fPr>
                          <m:ctrlPr>
                            <a:rPr lang="en-GB" i="1" dirty="0">
                              <a:latin typeface="Cambria Math" panose="02040503050406030204" pitchFamily="18" charset="0"/>
                            </a:rPr>
                          </m:ctrlPr>
                        </m:fPr>
                        <m:num>
                          <m:r>
                            <a:rPr lang="en-GB" i="1" dirty="0">
                              <a:latin typeface="Cambria Math" panose="02040503050406030204" pitchFamily="18" charset="0"/>
                            </a:rPr>
                            <m:t>2</m:t>
                          </m:r>
                          <m:r>
                            <a:rPr lang="en-GB" i="1" dirty="0">
                              <a:latin typeface="Cambria Math" panose="02040503050406030204" pitchFamily="18" charset="0"/>
                            </a:rPr>
                            <m:t>𝜖𝛼</m:t>
                          </m:r>
                        </m:num>
                        <m:den>
                          <m:r>
                            <a:rPr lang="en-GB" i="1" dirty="0">
                              <a:latin typeface="Cambria Math" panose="02040503050406030204" pitchFamily="18" charset="0"/>
                            </a:rPr>
                            <m:t>𝑀</m:t>
                          </m:r>
                        </m:den>
                      </m:f>
                      <m:r>
                        <a:rPr lang="en-GB" b="0" i="1" dirty="0" smtClean="0">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𝑊</m:t>
                          </m:r>
                        </m:e>
                        <m:sub>
                          <m:r>
                            <a:rPr lang="en-GB" i="1">
                              <a:latin typeface="Cambria Math" panose="02040503050406030204" pitchFamily="18" charset="0"/>
                            </a:rPr>
                            <m:t>1</m:t>
                          </m:r>
                        </m:sub>
                      </m:sSub>
                      <m:r>
                        <a:rPr lang="en-GB" i="1">
                          <a:latin typeface="Cambria Math" panose="02040503050406030204" pitchFamily="18" charset="0"/>
                        </a:rPr>
                        <m:t>𝑋</m:t>
                      </m:r>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𝑏</m:t>
                          </m:r>
                        </m:e>
                        <m:sub>
                          <m:r>
                            <a:rPr lang="en-GB" i="1">
                              <a:latin typeface="Cambria Math" panose="02040503050406030204" pitchFamily="18" charset="0"/>
                            </a:rPr>
                            <m:t>1</m:t>
                          </m:r>
                        </m:sub>
                      </m:sSub>
                      <m:r>
                        <a:rPr lang="en-GB" b="0" i="1" dirty="0" smtClean="0">
                          <a:latin typeface="Cambria Math" panose="02040503050406030204" pitchFamily="18" charset="0"/>
                        </a:rPr>
                        <m:t>)</m:t>
                      </m:r>
                    </m:oMath>
                  </m:oMathPara>
                </a14:m>
                <a:endParaRPr lang="en-GB" i="1" dirty="0"/>
              </a:p>
              <a:p>
                <a:pPr marL="0" indent="0">
                  <a:buNone/>
                </a:pPr>
                <a:endParaRPr lang="en-GB" dirty="0"/>
              </a:p>
              <a:p>
                <a:pPr marL="0" indent="0">
                  <a:buNone/>
                </a:pPr>
                <a:r>
                  <a:rPr lang="en-GB" dirty="0"/>
                  <a:t>Similarly, we can define the gradient descent update rule for </a:t>
                </a:r>
                <a14:m>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2</m:t>
                        </m:r>
                      </m:sub>
                    </m:sSub>
                  </m:oMath>
                </a14:m>
                <a:r>
                  <a:rPr lang="en-GB" dirty="0"/>
                  <a:t> as: </a:t>
                </a:r>
              </a:p>
              <a:p>
                <a:pPr marL="0" indent="0" algn="ctr">
                  <a:buNone/>
                </a:pPr>
                <a14:m>
                  <m:oMathPara xmlns:m="http://schemas.openxmlformats.org/officeDocument/2006/math">
                    <m:oMathParaPr>
                      <m:jc m:val="centerGroup"/>
                    </m:oMathParaPr>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2</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2</m:t>
                          </m:r>
                        </m:sub>
                      </m:sSub>
                      <m:r>
                        <a:rPr lang="en-GB" b="0" i="1" smtClean="0">
                          <a:latin typeface="Cambria Math" panose="02040503050406030204" pitchFamily="18" charset="0"/>
                        </a:rPr>
                        <m:t>−</m:t>
                      </m:r>
                      <m:f>
                        <m:fPr>
                          <m:ctrlPr>
                            <a:rPr lang="en-GB" i="1" dirty="0">
                              <a:latin typeface="Cambria Math" panose="02040503050406030204" pitchFamily="18" charset="0"/>
                            </a:rPr>
                          </m:ctrlPr>
                        </m:fPr>
                        <m:num>
                          <m:r>
                            <a:rPr lang="en-GB" i="1" dirty="0">
                              <a:latin typeface="Cambria Math" panose="02040503050406030204" pitchFamily="18" charset="0"/>
                            </a:rPr>
                            <m:t>2</m:t>
                          </m:r>
                          <m:r>
                            <a:rPr lang="en-GB" i="1" dirty="0">
                              <a:latin typeface="Cambria Math" panose="02040503050406030204" pitchFamily="18" charset="0"/>
                            </a:rPr>
                            <m:t>𝜖𝛼</m:t>
                          </m:r>
                        </m:num>
                        <m:den>
                          <m:r>
                            <a:rPr lang="en-GB" i="1" dirty="0">
                              <a:latin typeface="Cambria Math" panose="02040503050406030204" pitchFamily="18" charset="0"/>
                            </a:rPr>
                            <m:t>𝑀</m:t>
                          </m:r>
                        </m:den>
                      </m:f>
                    </m:oMath>
                  </m:oMathPara>
                </a14:m>
                <a:endParaRPr lang="en-GB" i="1" dirty="0"/>
              </a:p>
            </p:txBody>
          </p:sp>
        </mc:Choice>
        <mc:Fallback xmlns="">
          <p:sp>
            <p:nvSpPr>
              <p:cNvPr id="3" name="Content Placeholder 2">
                <a:extLst>
                  <a:ext uri="{FF2B5EF4-FFF2-40B4-BE49-F238E27FC236}">
                    <a16:creationId xmlns:a16="http://schemas.microsoft.com/office/drawing/2014/main" id="{5AA41464-B2B5-4EE7-DEF2-910D29FE3DA2}"/>
                  </a:ext>
                </a:extLst>
              </p:cNvPr>
              <p:cNvSpPr>
                <a:spLocks noGrp="1" noRot="1" noChangeAspect="1" noMove="1" noResize="1" noEditPoints="1" noAdjustHandles="1" noChangeArrowheads="1" noChangeShapeType="1" noTextEdit="1"/>
              </p:cNvSpPr>
              <p:nvPr>
                <p:ph idx="1"/>
              </p:nvPr>
            </p:nvSpPr>
            <p:spPr>
              <a:xfrm>
                <a:off x="838200" y="1825624"/>
                <a:ext cx="10515600" cy="5032375"/>
              </a:xfrm>
              <a:blipFill>
                <a:blip r:embed="rId2"/>
                <a:stretch>
                  <a:fillRect l="-1217" t="-1937"/>
                </a:stretch>
              </a:blipFill>
            </p:spPr>
            <p:txBody>
              <a:bodyPr/>
              <a:lstStyle/>
              <a:p>
                <a:r>
                  <a:rPr lang="en-GB">
                    <a:noFill/>
                  </a:rPr>
                  <a:t> </a:t>
                </a:r>
              </a:p>
            </p:txBody>
          </p:sp>
        </mc:Fallback>
      </mc:AlternateContent>
    </p:spTree>
    <p:extLst>
      <p:ext uri="{BB962C8B-B14F-4D97-AF65-F5344CB8AC3E}">
        <p14:creationId xmlns:p14="http://schemas.microsoft.com/office/powerpoint/2010/main" val="267417078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FC3C7-E510-3203-5C24-A976AECCABAC}"/>
              </a:ext>
            </a:extLst>
          </p:cNvPr>
          <p:cNvSpPr>
            <a:spLocks noGrp="1"/>
          </p:cNvSpPr>
          <p:nvPr>
            <p:ph type="title"/>
          </p:nvPr>
        </p:nvSpPr>
        <p:spPr/>
        <p:txBody>
          <a:bodyPr/>
          <a:lstStyle/>
          <a:p>
            <a:r>
              <a:rPr lang="en-GB" dirty="0"/>
              <a:t>Chain rule, to the rescue!</a:t>
            </a:r>
            <a:endParaRPr lang="en-SG" dirty="0"/>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5AA41464-B2B5-4EE7-DEF2-910D29FE3DA2}"/>
                  </a:ext>
                </a:extLst>
              </p:cNvPr>
              <p:cNvSpPr>
                <a:spLocks noGrp="1"/>
              </p:cNvSpPr>
              <p:nvPr>
                <p:ph idx="1"/>
              </p:nvPr>
            </p:nvSpPr>
            <p:spPr>
              <a:xfrm>
                <a:off x="838200" y="1825624"/>
                <a:ext cx="10515600" cy="5032375"/>
              </a:xfrm>
            </p:spPr>
            <p:txBody>
              <a:bodyPr>
                <a:normAutofit/>
              </a:bodyPr>
              <a:lstStyle/>
              <a:p>
                <a:pPr marL="0" indent="0">
                  <a:buNone/>
                </a:pPr>
                <a:r>
                  <a:rPr lang="en-GB" b="0" dirty="0"/>
                  <a:t>Similarly, we have:</a:t>
                </a:r>
              </a:p>
              <a:p>
                <a:pPr marL="0" indent="0">
                  <a:buNone/>
                </a:pPr>
                <a14:m>
                  <m:oMathPara xmlns:m="http://schemas.openxmlformats.org/officeDocument/2006/math">
                    <m:oMathParaPr>
                      <m:jc m:val="centerGroup"/>
                    </m:oMathParaPr>
                    <m:oMath xmlns:m="http://schemas.openxmlformats.org/officeDocument/2006/math">
                      <m:f>
                        <m:fPr>
                          <m:ctrlPr>
                            <a:rPr lang="en-GB" b="0" i="1" smtClean="0">
                              <a:latin typeface="Cambria Math" panose="02040503050406030204" pitchFamily="18" charset="0"/>
                            </a:rPr>
                          </m:ctrlPr>
                        </m:fPr>
                        <m:num>
                          <m:r>
                            <a:rPr lang="en-GB" b="0" i="1" smtClean="0">
                              <a:latin typeface="Cambria Math" panose="02040503050406030204" pitchFamily="18" charset="0"/>
                            </a:rPr>
                            <m:t>𝜕</m:t>
                          </m:r>
                          <m:r>
                            <a:rPr lang="en-GB" b="0" i="1" smtClean="0">
                              <a:latin typeface="Cambria Math" panose="02040503050406030204" pitchFamily="18" charset="0"/>
                            </a:rPr>
                            <m:t>𝐿</m:t>
                          </m:r>
                        </m:num>
                        <m:den>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1</m:t>
                              </m:r>
                            </m:sub>
                          </m:sSub>
                        </m:den>
                      </m:f>
                      <m:r>
                        <a:rPr lang="en-GB" b="0" i="1" smtClean="0">
                          <a:latin typeface="Cambria Math" panose="02040503050406030204" pitchFamily="18" charset="0"/>
                        </a:rPr>
                        <m:t>=</m:t>
                      </m:r>
                      <m:f>
                        <m:fPr>
                          <m:ctrlPr>
                            <a:rPr lang="en-GB" b="0" i="1" smtClean="0">
                              <a:latin typeface="Cambria Math" panose="02040503050406030204" pitchFamily="18" charset="0"/>
                            </a:rPr>
                          </m:ctrlPr>
                        </m:fPr>
                        <m:num>
                          <m:r>
                            <a:rPr lang="en-GB" b="0" i="1" smtClean="0">
                              <a:latin typeface="Cambria Math" panose="02040503050406030204" pitchFamily="18" charset="0"/>
                            </a:rPr>
                            <m:t>𝜕</m:t>
                          </m:r>
                          <m:r>
                            <a:rPr lang="en-GB" b="0" i="1" smtClean="0">
                              <a:latin typeface="Cambria Math" panose="02040503050406030204" pitchFamily="18" charset="0"/>
                            </a:rPr>
                            <m:t>𝐿</m:t>
                          </m:r>
                        </m:num>
                        <m:den>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𝑝𝑟𝑒𝑑</m:t>
                              </m:r>
                            </m:sub>
                          </m:sSub>
                        </m:den>
                      </m:f>
                      <m:f>
                        <m:fPr>
                          <m:ctrlPr>
                            <a:rPr lang="en-GB" i="1">
                              <a:latin typeface="Cambria Math" panose="02040503050406030204" pitchFamily="18" charset="0"/>
                            </a:rPr>
                          </m:ctrlPr>
                        </m:fPr>
                        <m:num>
                          <m:r>
                            <a:rPr lang="en-GB" i="1">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𝑝𝑟𝑒𝑑</m:t>
                              </m:r>
                            </m:sub>
                          </m:sSub>
                        </m:num>
                        <m:den>
                          <m:r>
                            <a:rPr lang="en-GB" i="1">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1</m:t>
                              </m:r>
                            </m:sub>
                          </m:sSub>
                        </m:den>
                      </m:f>
                      <m:r>
                        <a:rPr lang="en-GB" b="0" i="1" smtClean="0">
                          <a:latin typeface="Cambria Math" panose="02040503050406030204" pitchFamily="18" charset="0"/>
                        </a:rPr>
                        <m:t>=</m:t>
                      </m:r>
                      <m:d>
                        <m:dPr>
                          <m:ctrlPr>
                            <a:rPr lang="en-GB" b="0" i="1" dirty="0" smtClean="0">
                              <a:latin typeface="Cambria Math" panose="02040503050406030204" pitchFamily="18" charset="0"/>
                            </a:rPr>
                          </m:ctrlPr>
                        </m:dPr>
                        <m:e>
                          <m:f>
                            <m:fPr>
                              <m:ctrlPr>
                                <a:rPr lang="en-GB" i="1" dirty="0">
                                  <a:latin typeface="Cambria Math" panose="02040503050406030204" pitchFamily="18" charset="0"/>
                                </a:rPr>
                              </m:ctrlPr>
                            </m:fPr>
                            <m:num>
                              <m:r>
                                <a:rPr lang="en-GB" i="1" dirty="0">
                                  <a:latin typeface="Cambria Math" panose="02040503050406030204" pitchFamily="18" charset="0"/>
                                </a:rPr>
                                <m:t>2</m:t>
                              </m:r>
                              <m:r>
                                <a:rPr lang="en-GB" i="1" dirty="0">
                                  <a:latin typeface="Cambria Math" panose="02040503050406030204" pitchFamily="18" charset="0"/>
                                </a:rPr>
                                <m:t>𝜖</m:t>
                              </m:r>
                            </m:num>
                            <m:den>
                              <m:r>
                                <a:rPr lang="en-GB" i="1" dirty="0">
                                  <a:latin typeface="Cambria Math" panose="02040503050406030204" pitchFamily="18" charset="0"/>
                                </a:rPr>
                                <m:t>𝑀</m:t>
                              </m:r>
                            </m:den>
                          </m:f>
                        </m:e>
                      </m:d>
                      <m:d>
                        <m:dPr>
                          <m:ctrlPr>
                            <a:rPr lang="en-GB" b="0" i="1" dirty="0" smtClean="0">
                              <a:latin typeface="Cambria Math" panose="02040503050406030204" pitchFamily="18" charset="0"/>
                            </a:rPr>
                          </m:ctrlPr>
                        </m:dPr>
                        <m:e>
                          <m:sSub>
                            <m:sSubPr>
                              <m:ctrlPr>
                                <a:rPr lang="en-GB" b="0" i="1" dirty="0"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2</m:t>
                              </m:r>
                            </m:sub>
                          </m:sSub>
                          <m:r>
                            <a:rPr lang="en-GB" b="0" i="1" smtClean="0">
                              <a:latin typeface="Cambria Math" panose="02040503050406030204" pitchFamily="18" charset="0"/>
                            </a:rPr>
                            <m:t>𝑋</m:t>
                          </m:r>
                        </m:e>
                      </m:d>
                    </m:oMath>
                    <m:oMath xmlns:m="http://schemas.openxmlformats.org/officeDocument/2006/math">
                      <m:r>
                        <a:rPr lang="en-GB" b="0" i="1" smtClean="0">
                          <a:latin typeface="Cambria Math" panose="02040503050406030204" pitchFamily="18" charset="0"/>
                        </a:rPr>
                        <m:t> </m:t>
                      </m:r>
                    </m:oMath>
                  </m:oMathPara>
                </a14:m>
                <a:endParaRPr lang="en-GB" b="0" i="1" dirty="0"/>
              </a:p>
              <a:p>
                <a:pPr marL="0" indent="0">
                  <a:buNone/>
                </a:pPr>
                <a14:m>
                  <m:oMathPara xmlns:m="http://schemas.openxmlformats.org/officeDocument/2006/math">
                    <m:oMathParaPr>
                      <m:jc m:val="centerGroup"/>
                    </m:oMathParaPr>
                    <m:oMath xmlns:m="http://schemas.openxmlformats.org/officeDocument/2006/math">
                      <m:r>
                        <a:rPr lang="en-GB" b="0" i="1" smtClean="0">
                          <a:latin typeface="Cambria Math" panose="02040503050406030204" pitchFamily="18" charset="0"/>
                        </a:rPr>
                        <m:t>𝐴𝑛𝑑</m:t>
                      </m:r>
                      <m:r>
                        <a:rPr lang="en-GB" b="0" i="1" smtClean="0">
                          <a:latin typeface="Cambria Math" panose="02040503050406030204" pitchFamily="18" charset="0"/>
                        </a:rPr>
                        <m:t> </m:t>
                      </m:r>
                      <m:f>
                        <m:fPr>
                          <m:ctrlPr>
                            <a:rPr lang="en-GB" b="0" i="1" smtClean="0">
                              <a:latin typeface="Cambria Math" panose="02040503050406030204" pitchFamily="18" charset="0"/>
                            </a:rPr>
                          </m:ctrlPr>
                        </m:fPr>
                        <m:num>
                          <m:r>
                            <a:rPr lang="en-GB" b="0" i="1" smtClean="0">
                              <a:latin typeface="Cambria Math" panose="02040503050406030204" pitchFamily="18" charset="0"/>
                            </a:rPr>
                            <m:t>𝜕</m:t>
                          </m:r>
                          <m:r>
                            <a:rPr lang="en-GB" b="0" i="1" smtClean="0">
                              <a:latin typeface="Cambria Math" panose="02040503050406030204" pitchFamily="18" charset="0"/>
                            </a:rPr>
                            <m:t>𝐿</m:t>
                          </m:r>
                        </m:num>
                        <m:den>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1</m:t>
                              </m:r>
                            </m:sub>
                          </m:sSub>
                        </m:den>
                      </m:f>
                      <m:r>
                        <a:rPr lang="en-GB" b="0" i="1" smtClean="0">
                          <a:latin typeface="Cambria Math" panose="02040503050406030204" pitchFamily="18" charset="0"/>
                        </a:rPr>
                        <m:t>=</m:t>
                      </m:r>
                      <m:f>
                        <m:fPr>
                          <m:ctrlPr>
                            <a:rPr lang="en-GB" b="0" i="1" smtClean="0">
                              <a:latin typeface="Cambria Math" panose="02040503050406030204" pitchFamily="18" charset="0"/>
                            </a:rPr>
                          </m:ctrlPr>
                        </m:fPr>
                        <m:num>
                          <m:r>
                            <a:rPr lang="en-GB" b="0" i="1" smtClean="0">
                              <a:latin typeface="Cambria Math" panose="02040503050406030204" pitchFamily="18" charset="0"/>
                            </a:rPr>
                            <m:t>𝜕</m:t>
                          </m:r>
                          <m:r>
                            <a:rPr lang="en-GB" b="0" i="1" smtClean="0">
                              <a:latin typeface="Cambria Math" panose="02040503050406030204" pitchFamily="18" charset="0"/>
                            </a:rPr>
                            <m:t>𝐿</m:t>
                          </m:r>
                        </m:num>
                        <m:den>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𝑝𝑟𝑒𝑑</m:t>
                              </m:r>
                            </m:sub>
                          </m:sSub>
                        </m:den>
                      </m:f>
                      <m:f>
                        <m:fPr>
                          <m:ctrlPr>
                            <a:rPr lang="en-GB" i="1">
                              <a:latin typeface="Cambria Math" panose="02040503050406030204" pitchFamily="18" charset="0"/>
                            </a:rPr>
                          </m:ctrlPr>
                        </m:fPr>
                        <m:num>
                          <m:r>
                            <a:rPr lang="en-GB" i="1">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𝑝𝑟𝑒𝑑</m:t>
                              </m:r>
                            </m:sub>
                          </m:sSub>
                        </m:num>
                        <m:den>
                          <m:r>
                            <a:rPr lang="en-GB" i="1">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1</m:t>
                              </m:r>
                            </m:sub>
                          </m:sSub>
                        </m:den>
                      </m:f>
                      <m:r>
                        <a:rPr lang="en-GB" b="0" i="1" smtClean="0">
                          <a:latin typeface="Cambria Math" panose="02040503050406030204" pitchFamily="18" charset="0"/>
                        </a:rPr>
                        <m:t>=</m:t>
                      </m:r>
                      <m:d>
                        <m:dPr>
                          <m:ctrlPr>
                            <a:rPr lang="en-GB" b="0" i="1" dirty="0" smtClean="0">
                              <a:latin typeface="Cambria Math" panose="02040503050406030204" pitchFamily="18" charset="0"/>
                            </a:rPr>
                          </m:ctrlPr>
                        </m:dPr>
                        <m:e>
                          <m:f>
                            <m:fPr>
                              <m:ctrlPr>
                                <a:rPr lang="en-GB" i="1" dirty="0">
                                  <a:latin typeface="Cambria Math" panose="02040503050406030204" pitchFamily="18" charset="0"/>
                                </a:rPr>
                              </m:ctrlPr>
                            </m:fPr>
                            <m:num>
                              <m:r>
                                <a:rPr lang="en-GB" i="1" dirty="0">
                                  <a:latin typeface="Cambria Math" panose="02040503050406030204" pitchFamily="18" charset="0"/>
                                </a:rPr>
                                <m:t>2</m:t>
                              </m:r>
                              <m:r>
                                <a:rPr lang="en-GB" i="1" dirty="0">
                                  <a:latin typeface="Cambria Math" panose="02040503050406030204" pitchFamily="18" charset="0"/>
                                </a:rPr>
                                <m:t>𝜖</m:t>
                              </m:r>
                            </m:num>
                            <m:den>
                              <m:r>
                                <a:rPr lang="en-GB" i="1" dirty="0">
                                  <a:latin typeface="Cambria Math" panose="02040503050406030204" pitchFamily="18" charset="0"/>
                                </a:rPr>
                                <m:t>𝑀</m:t>
                              </m:r>
                            </m:den>
                          </m:f>
                        </m:e>
                      </m:d>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2</m:t>
                          </m:r>
                        </m:sub>
                      </m:sSub>
                      <m:r>
                        <a:rPr lang="en-GB" b="0" i="1" smtClean="0">
                          <a:latin typeface="Cambria Math" panose="02040503050406030204" pitchFamily="18" charset="0"/>
                        </a:rPr>
                        <m:t>)</m:t>
                      </m:r>
                    </m:oMath>
                  </m:oMathPara>
                </a14:m>
                <a:endParaRPr lang="en-GB" i="1" dirty="0"/>
              </a:p>
              <a:p>
                <a:pPr marL="0" indent="0">
                  <a:buNone/>
                </a:pPr>
                <a:r>
                  <a:rPr lang="en-GB" dirty="0"/>
                  <a:t>And therefore, we have:</a:t>
                </a:r>
              </a:p>
              <a:p>
                <a:pPr marL="0" indent="0">
                  <a:buNone/>
                </a:pPr>
                <a14:m>
                  <m:oMathPara xmlns:m="http://schemas.openxmlformats.org/officeDocument/2006/math">
                    <m:oMathParaPr>
                      <m:jc m:val="centerGroup"/>
                    </m:oMathParaPr>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1</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1</m:t>
                          </m:r>
                        </m:sub>
                      </m:sSub>
                      <m:r>
                        <a:rPr lang="en-GB" b="0" i="1" smtClean="0">
                          <a:latin typeface="Cambria Math" panose="02040503050406030204" pitchFamily="18" charset="0"/>
                        </a:rPr>
                        <m:t>−</m:t>
                      </m:r>
                      <m:f>
                        <m:fPr>
                          <m:ctrlPr>
                            <a:rPr lang="en-GB" i="1" dirty="0">
                              <a:latin typeface="Cambria Math" panose="02040503050406030204" pitchFamily="18" charset="0"/>
                            </a:rPr>
                          </m:ctrlPr>
                        </m:fPr>
                        <m:num>
                          <m:r>
                            <a:rPr lang="en-GB" i="1" dirty="0">
                              <a:latin typeface="Cambria Math" panose="02040503050406030204" pitchFamily="18" charset="0"/>
                            </a:rPr>
                            <m:t>2</m:t>
                          </m:r>
                          <m:r>
                            <a:rPr lang="en-GB" i="1" dirty="0">
                              <a:latin typeface="Cambria Math" panose="02040503050406030204" pitchFamily="18" charset="0"/>
                            </a:rPr>
                            <m:t>𝜖𝛼</m:t>
                          </m:r>
                        </m:num>
                        <m:den>
                          <m:r>
                            <a:rPr lang="en-GB" i="1" dirty="0">
                              <a:latin typeface="Cambria Math" panose="02040503050406030204" pitchFamily="18" charset="0"/>
                            </a:rPr>
                            <m:t>𝑀</m:t>
                          </m:r>
                        </m:den>
                      </m:f>
                      <m:sSub>
                        <m:sSubPr>
                          <m:ctrlPr>
                            <a:rPr lang="en-GB" i="1" dirty="0">
                              <a:latin typeface="Cambria Math" panose="02040503050406030204" pitchFamily="18" charset="0"/>
                            </a:rPr>
                          </m:ctrlPr>
                        </m:sSubPr>
                        <m:e>
                          <m:r>
                            <a:rPr lang="en-GB" i="1" dirty="0">
                              <a:latin typeface="Cambria Math" panose="02040503050406030204" pitchFamily="18" charset="0"/>
                            </a:rPr>
                            <m:t>𝑊</m:t>
                          </m:r>
                        </m:e>
                        <m:sub>
                          <m:r>
                            <a:rPr lang="en-GB" i="1" dirty="0">
                              <a:latin typeface="Cambria Math" panose="02040503050406030204" pitchFamily="18" charset="0"/>
                            </a:rPr>
                            <m:t>2</m:t>
                          </m:r>
                        </m:sub>
                      </m:sSub>
                      <m:r>
                        <a:rPr lang="en-GB" b="0" i="1" dirty="0" smtClean="0">
                          <a:latin typeface="Cambria Math" panose="02040503050406030204" pitchFamily="18" charset="0"/>
                        </a:rPr>
                        <m:t>𝑋</m:t>
                      </m:r>
                    </m:oMath>
                    <m:oMath xmlns:m="http://schemas.openxmlformats.org/officeDocument/2006/math">
                      <m:r>
                        <a:rPr lang="en-GB" b="0" i="1" smtClean="0">
                          <a:latin typeface="Cambria Math" panose="02040503050406030204" pitchFamily="18" charset="0"/>
                        </a:rPr>
                        <m:t> </m:t>
                      </m:r>
                    </m:oMath>
                  </m:oMathPara>
                </a14:m>
                <a:endParaRPr lang="en-GB" i="1" dirty="0"/>
              </a:p>
              <a:p>
                <a:pPr marL="0" indent="0">
                  <a:buNone/>
                </a:pPr>
                <a14:m>
                  <m:oMathPara xmlns:m="http://schemas.openxmlformats.org/officeDocument/2006/math">
                    <m:oMathParaPr>
                      <m:jc m:val="centerGroup"/>
                    </m:oMathParaPr>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1</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1</m:t>
                          </m:r>
                        </m:sub>
                      </m:sSub>
                      <m:r>
                        <a:rPr lang="en-GB" b="0" i="1" smtClean="0">
                          <a:latin typeface="Cambria Math" panose="02040503050406030204" pitchFamily="18" charset="0"/>
                        </a:rPr>
                        <m:t>−</m:t>
                      </m:r>
                      <m:f>
                        <m:fPr>
                          <m:ctrlPr>
                            <a:rPr lang="en-GB" i="1" dirty="0">
                              <a:latin typeface="Cambria Math" panose="02040503050406030204" pitchFamily="18" charset="0"/>
                            </a:rPr>
                          </m:ctrlPr>
                        </m:fPr>
                        <m:num>
                          <m:r>
                            <a:rPr lang="en-GB" i="1" dirty="0">
                              <a:latin typeface="Cambria Math" panose="02040503050406030204" pitchFamily="18" charset="0"/>
                            </a:rPr>
                            <m:t>2</m:t>
                          </m:r>
                          <m:r>
                            <a:rPr lang="en-GB" i="1" dirty="0">
                              <a:latin typeface="Cambria Math" panose="02040503050406030204" pitchFamily="18" charset="0"/>
                            </a:rPr>
                            <m:t>𝜖𝛼</m:t>
                          </m:r>
                        </m:num>
                        <m:den>
                          <m:r>
                            <a:rPr lang="en-GB" i="1" dirty="0">
                              <a:latin typeface="Cambria Math" panose="02040503050406030204" pitchFamily="18" charset="0"/>
                            </a:rPr>
                            <m:t>𝑀</m:t>
                          </m:r>
                        </m:den>
                      </m:f>
                      <m:sSub>
                        <m:sSubPr>
                          <m:ctrlPr>
                            <a:rPr lang="en-GB" b="0" i="1" dirty="0" smtClean="0">
                              <a:latin typeface="Cambria Math" panose="02040503050406030204" pitchFamily="18" charset="0"/>
                            </a:rPr>
                          </m:ctrlPr>
                        </m:sSubPr>
                        <m:e>
                          <m:r>
                            <a:rPr lang="en-GB" b="0" i="1" dirty="0" smtClean="0">
                              <a:latin typeface="Cambria Math" panose="02040503050406030204" pitchFamily="18" charset="0"/>
                            </a:rPr>
                            <m:t>𝑊</m:t>
                          </m:r>
                        </m:e>
                        <m:sub>
                          <m:r>
                            <a:rPr lang="en-GB" b="0" i="1" dirty="0" smtClean="0">
                              <a:latin typeface="Cambria Math" panose="02040503050406030204" pitchFamily="18" charset="0"/>
                            </a:rPr>
                            <m:t>2</m:t>
                          </m:r>
                        </m:sub>
                      </m:sSub>
                    </m:oMath>
                  </m:oMathPara>
                </a14:m>
                <a:endParaRPr lang="en-GB" i="1" dirty="0"/>
              </a:p>
              <a:p>
                <a:pPr marL="0" indent="0">
                  <a:buNone/>
                </a:pPr>
                <a:endParaRPr lang="en-GB" dirty="0"/>
              </a:p>
            </p:txBody>
          </p:sp>
        </mc:Choice>
        <mc:Fallback xmlns="">
          <p:sp>
            <p:nvSpPr>
              <p:cNvPr id="3" name="Content Placeholder 2">
                <a:extLst>
                  <a:ext uri="{FF2B5EF4-FFF2-40B4-BE49-F238E27FC236}">
                    <a16:creationId xmlns:a16="http://schemas.microsoft.com/office/drawing/2014/main" id="{5AA41464-B2B5-4EE7-DEF2-910D29FE3DA2}"/>
                  </a:ext>
                </a:extLst>
              </p:cNvPr>
              <p:cNvSpPr>
                <a:spLocks noGrp="1" noRot="1" noChangeAspect="1" noMove="1" noResize="1" noEditPoints="1" noAdjustHandles="1" noChangeArrowheads="1" noChangeShapeType="1" noTextEdit="1"/>
              </p:cNvSpPr>
              <p:nvPr>
                <p:ph idx="1"/>
              </p:nvPr>
            </p:nvSpPr>
            <p:spPr>
              <a:xfrm>
                <a:off x="838200" y="1825624"/>
                <a:ext cx="10515600" cy="5032375"/>
              </a:xfrm>
              <a:blipFill>
                <a:blip r:embed="rId2"/>
                <a:stretch>
                  <a:fillRect l="-1217" t="-1937"/>
                </a:stretch>
              </a:blipFill>
            </p:spPr>
            <p:txBody>
              <a:bodyPr/>
              <a:lstStyle/>
              <a:p>
                <a:r>
                  <a:rPr lang="en-GB">
                    <a:noFill/>
                  </a:rPr>
                  <a:t> </a:t>
                </a:r>
              </a:p>
            </p:txBody>
          </p:sp>
        </mc:Fallback>
      </mc:AlternateContent>
    </p:spTree>
    <p:extLst>
      <p:ext uri="{BB962C8B-B14F-4D97-AF65-F5344CB8AC3E}">
        <p14:creationId xmlns:p14="http://schemas.microsoft.com/office/powerpoint/2010/main" val="418001615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87ACE-8066-4F00-7999-D0BC3EE91049}"/>
              </a:ext>
            </a:extLst>
          </p:cNvPr>
          <p:cNvSpPr>
            <a:spLocks noGrp="1"/>
          </p:cNvSpPr>
          <p:nvPr>
            <p:ph type="title"/>
          </p:nvPr>
        </p:nvSpPr>
        <p:spPr/>
        <p:txBody>
          <a:bodyPr/>
          <a:lstStyle/>
          <a:p>
            <a:r>
              <a:rPr lang="en-GB" dirty="0"/>
              <a:t>Now that we have all update rules…</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77576733-351D-F6B1-C3E7-D1FBA9C46F48}"/>
                  </a:ext>
                </a:extLst>
              </p:cNvPr>
              <p:cNvSpPr>
                <a:spLocks noGrp="1"/>
              </p:cNvSpPr>
              <p:nvPr>
                <p:ph sz="half" idx="1"/>
              </p:nvPr>
            </p:nvSpPr>
            <p:spPr>
              <a:xfrm>
                <a:off x="838200" y="1825624"/>
                <a:ext cx="5181600" cy="5032375"/>
              </a:xfrm>
            </p:spPr>
            <p:txBody>
              <a:bodyPr>
                <a:normAutofit fontScale="92500" lnSpcReduction="10000"/>
              </a:bodyPr>
              <a:lstStyle/>
              <a:p>
                <a:pPr marL="0" indent="0">
                  <a:buNone/>
                </a:pPr>
                <a:r>
                  <a:rPr lang="en-GB" dirty="0"/>
                  <a:t>We have figured the four update rules to use for backpropagation…</a:t>
                </a:r>
                <a:br>
                  <a:rPr lang="en-GB" dirty="0"/>
                </a:br>
                <a:endParaRPr lang="en-GB" dirty="0"/>
              </a:p>
              <a:p>
                <a:pPr marL="0" indent="0">
                  <a:buNone/>
                </a:pPr>
                <a14:m>
                  <m:oMathPara xmlns:m="http://schemas.openxmlformats.org/officeDocument/2006/math">
                    <m:oMathParaPr>
                      <m:jc m:val="centerGroup"/>
                    </m:oMathParaPr>
                    <m:oMath xmlns:m="http://schemas.openxmlformats.org/officeDocument/2006/math">
                      <m:sSub>
                        <m:sSubPr>
                          <m:ctrlPr>
                            <a:rPr lang="en-GB" i="1">
                              <a:latin typeface="Cambria Math" panose="02040503050406030204" pitchFamily="18" charset="0"/>
                            </a:rPr>
                          </m:ctrlPr>
                        </m:sSubPr>
                        <m:e>
                          <m:r>
                            <a:rPr lang="en-GB" i="1">
                              <a:latin typeface="Cambria Math" panose="02040503050406030204" pitchFamily="18" charset="0"/>
                            </a:rPr>
                            <m:t>𝑊</m:t>
                          </m:r>
                        </m:e>
                        <m:sub>
                          <m:r>
                            <a:rPr lang="en-GB" i="1">
                              <a:latin typeface="Cambria Math" panose="02040503050406030204" pitchFamily="18" charset="0"/>
                            </a:rPr>
                            <m:t>2</m:t>
                          </m:r>
                        </m:sub>
                      </m:sSub>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𝑊</m:t>
                          </m:r>
                        </m:e>
                        <m:sub>
                          <m:r>
                            <a:rPr lang="en-GB" i="1">
                              <a:latin typeface="Cambria Math" panose="02040503050406030204" pitchFamily="18" charset="0"/>
                            </a:rPr>
                            <m:t>2</m:t>
                          </m:r>
                        </m:sub>
                      </m:sSub>
                      <m:r>
                        <a:rPr lang="en-GB" i="1">
                          <a:latin typeface="Cambria Math" panose="02040503050406030204" pitchFamily="18" charset="0"/>
                        </a:rPr>
                        <m:t>−</m:t>
                      </m:r>
                      <m:f>
                        <m:fPr>
                          <m:ctrlPr>
                            <a:rPr lang="en-GB" i="1" dirty="0">
                              <a:latin typeface="Cambria Math" panose="02040503050406030204" pitchFamily="18" charset="0"/>
                            </a:rPr>
                          </m:ctrlPr>
                        </m:fPr>
                        <m:num>
                          <m:r>
                            <a:rPr lang="en-GB" i="1" dirty="0">
                              <a:latin typeface="Cambria Math" panose="02040503050406030204" pitchFamily="18" charset="0"/>
                            </a:rPr>
                            <m:t>2</m:t>
                          </m:r>
                          <m:r>
                            <a:rPr lang="en-GB" i="1" dirty="0">
                              <a:latin typeface="Cambria Math" panose="02040503050406030204" pitchFamily="18" charset="0"/>
                            </a:rPr>
                            <m:t>𝜖𝛼</m:t>
                          </m:r>
                        </m:num>
                        <m:den>
                          <m:r>
                            <a:rPr lang="en-GB" i="1" dirty="0">
                              <a:latin typeface="Cambria Math" panose="02040503050406030204" pitchFamily="18" charset="0"/>
                            </a:rPr>
                            <m:t>𝑀</m:t>
                          </m:r>
                        </m:den>
                      </m:f>
                      <m:d>
                        <m:dPr>
                          <m:ctrlPr>
                            <a:rPr lang="en-GB" i="1" dirty="0">
                              <a:latin typeface="Cambria Math" panose="02040503050406030204" pitchFamily="18" charset="0"/>
                            </a:rPr>
                          </m:ctrlPr>
                        </m:dPr>
                        <m:e>
                          <m:sSub>
                            <m:sSubPr>
                              <m:ctrlPr>
                                <a:rPr lang="en-GB" i="1">
                                  <a:latin typeface="Cambria Math" panose="02040503050406030204" pitchFamily="18" charset="0"/>
                                </a:rPr>
                              </m:ctrlPr>
                            </m:sSubPr>
                            <m:e>
                              <m:r>
                                <a:rPr lang="en-GB" i="1">
                                  <a:latin typeface="Cambria Math" panose="02040503050406030204" pitchFamily="18" charset="0"/>
                                </a:rPr>
                                <m:t>𝑊</m:t>
                              </m:r>
                            </m:e>
                            <m:sub>
                              <m:r>
                                <a:rPr lang="en-GB" i="1">
                                  <a:latin typeface="Cambria Math" panose="02040503050406030204" pitchFamily="18" charset="0"/>
                                </a:rPr>
                                <m:t>1</m:t>
                              </m:r>
                            </m:sub>
                          </m:sSub>
                          <m:r>
                            <a:rPr lang="en-GB" i="1">
                              <a:latin typeface="Cambria Math" panose="02040503050406030204" pitchFamily="18" charset="0"/>
                            </a:rPr>
                            <m:t>𝑋</m:t>
                          </m:r>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𝑏</m:t>
                              </m:r>
                            </m:e>
                            <m:sub>
                              <m:r>
                                <a:rPr lang="en-GB" i="1">
                                  <a:latin typeface="Cambria Math" panose="02040503050406030204" pitchFamily="18" charset="0"/>
                                </a:rPr>
                                <m:t>1</m:t>
                              </m:r>
                            </m:sub>
                          </m:sSub>
                        </m:e>
                      </m:d>
                    </m:oMath>
                  </m:oMathPara>
                </a14:m>
                <a:br>
                  <a:rPr lang="en-GB" dirty="0"/>
                </a:br>
                <a:endParaRPr lang="en-GB" dirty="0"/>
              </a:p>
              <a:p>
                <a:pPr marL="0" indent="0" algn="ctr">
                  <a:buNone/>
                </a:pPr>
                <a:br>
                  <a:rPr lang="en-GB" i="1" dirty="0">
                    <a:latin typeface="Cambria Math" panose="02040503050406030204" pitchFamily="18" charset="0"/>
                  </a:rPr>
                </a:br>
                <a14:m>
                  <m:oMathPara xmlns:m="http://schemas.openxmlformats.org/officeDocument/2006/math">
                    <m:oMathParaPr>
                      <m:jc m:val="centerGroup"/>
                    </m:oMathParaPr>
                    <m:oMath xmlns:m="http://schemas.openxmlformats.org/officeDocument/2006/math">
                      <m:sSub>
                        <m:sSubPr>
                          <m:ctrlPr>
                            <a:rPr lang="en-GB" i="1">
                              <a:latin typeface="Cambria Math" panose="02040503050406030204" pitchFamily="18" charset="0"/>
                            </a:rPr>
                          </m:ctrlPr>
                        </m:sSubPr>
                        <m:e>
                          <m:r>
                            <a:rPr lang="en-GB" i="1">
                              <a:latin typeface="Cambria Math" panose="02040503050406030204" pitchFamily="18" charset="0"/>
                            </a:rPr>
                            <m:t>𝑏</m:t>
                          </m:r>
                        </m:e>
                        <m:sub>
                          <m:r>
                            <a:rPr lang="en-GB" i="1">
                              <a:latin typeface="Cambria Math" panose="02040503050406030204" pitchFamily="18" charset="0"/>
                            </a:rPr>
                            <m:t>2</m:t>
                          </m:r>
                        </m:sub>
                      </m:sSub>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𝑏</m:t>
                          </m:r>
                        </m:e>
                        <m:sub>
                          <m:r>
                            <a:rPr lang="en-GB" i="1">
                              <a:latin typeface="Cambria Math" panose="02040503050406030204" pitchFamily="18" charset="0"/>
                            </a:rPr>
                            <m:t>2</m:t>
                          </m:r>
                        </m:sub>
                      </m:sSub>
                      <m:r>
                        <a:rPr lang="en-GB" i="1">
                          <a:latin typeface="Cambria Math" panose="02040503050406030204" pitchFamily="18" charset="0"/>
                        </a:rPr>
                        <m:t>−</m:t>
                      </m:r>
                      <m:f>
                        <m:fPr>
                          <m:ctrlPr>
                            <a:rPr lang="en-GB" i="1" dirty="0">
                              <a:latin typeface="Cambria Math" panose="02040503050406030204" pitchFamily="18" charset="0"/>
                            </a:rPr>
                          </m:ctrlPr>
                        </m:fPr>
                        <m:num>
                          <m:r>
                            <a:rPr lang="en-GB" i="1" dirty="0">
                              <a:latin typeface="Cambria Math" panose="02040503050406030204" pitchFamily="18" charset="0"/>
                            </a:rPr>
                            <m:t>2</m:t>
                          </m:r>
                          <m:r>
                            <a:rPr lang="en-GB" i="1" dirty="0">
                              <a:latin typeface="Cambria Math" panose="02040503050406030204" pitchFamily="18" charset="0"/>
                            </a:rPr>
                            <m:t>𝜖𝛼</m:t>
                          </m:r>
                        </m:num>
                        <m:den>
                          <m:r>
                            <a:rPr lang="en-GB" i="1" dirty="0">
                              <a:latin typeface="Cambria Math" panose="02040503050406030204" pitchFamily="18" charset="0"/>
                            </a:rPr>
                            <m:t>𝑀</m:t>
                          </m:r>
                        </m:den>
                      </m:f>
                    </m:oMath>
                  </m:oMathPara>
                </a14:m>
                <a:endParaRPr lang="en-GB" i="1" dirty="0"/>
              </a:p>
              <a:p>
                <a:pPr marL="0" indent="0">
                  <a:buNone/>
                </a:pPr>
                <a:br>
                  <a:rPr lang="en-GB" b="0" i="1" dirty="0">
                    <a:latin typeface="Cambria Math" panose="02040503050406030204" pitchFamily="18" charset="0"/>
                  </a:rPr>
                </a:br>
                <a14:m>
                  <m:oMathPara xmlns:m="http://schemas.openxmlformats.org/officeDocument/2006/math">
                    <m:oMathParaPr>
                      <m:jc m:val="centerGroup"/>
                    </m:oMathParaPr>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1</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1</m:t>
                          </m:r>
                        </m:sub>
                      </m:sSub>
                      <m:r>
                        <a:rPr lang="en-GB" b="0" i="1" smtClean="0">
                          <a:latin typeface="Cambria Math" panose="02040503050406030204" pitchFamily="18" charset="0"/>
                        </a:rPr>
                        <m:t>−</m:t>
                      </m:r>
                      <m:f>
                        <m:fPr>
                          <m:ctrlPr>
                            <a:rPr lang="en-GB" i="1" dirty="0">
                              <a:latin typeface="Cambria Math" panose="02040503050406030204" pitchFamily="18" charset="0"/>
                            </a:rPr>
                          </m:ctrlPr>
                        </m:fPr>
                        <m:num>
                          <m:r>
                            <a:rPr lang="en-GB" i="1" dirty="0">
                              <a:latin typeface="Cambria Math" panose="02040503050406030204" pitchFamily="18" charset="0"/>
                            </a:rPr>
                            <m:t>2</m:t>
                          </m:r>
                          <m:r>
                            <a:rPr lang="en-GB" i="1" dirty="0">
                              <a:latin typeface="Cambria Math" panose="02040503050406030204" pitchFamily="18" charset="0"/>
                            </a:rPr>
                            <m:t>𝜖𝛼</m:t>
                          </m:r>
                        </m:num>
                        <m:den>
                          <m:r>
                            <a:rPr lang="en-GB" i="1" dirty="0">
                              <a:latin typeface="Cambria Math" panose="02040503050406030204" pitchFamily="18" charset="0"/>
                            </a:rPr>
                            <m:t>𝑀</m:t>
                          </m:r>
                        </m:den>
                      </m:f>
                      <m:sSub>
                        <m:sSubPr>
                          <m:ctrlPr>
                            <a:rPr lang="en-GB" i="1" dirty="0">
                              <a:latin typeface="Cambria Math" panose="02040503050406030204" pitchFamily="18" charset="0"/>
                            </a:rPr>
                          </m:ctrlPr>
                        </m:sSubPr>
                        <m:e>
                          <m:r>
                            <a:rPr lang="en-GB" i="1" dirty="0">
                              <a:latin typeface="Cambria Math" panose="02040503050406030204" pitchFamily="18" charset="0"/>
                            </a:rPr>
                            <m:t>𝑊</m:t>
                          </m:r>
                        </m:e>
                        <m:sub>
                          <m:r>
                            <a:rPr lang="en-GB" i="1" dirty="0">
                              <a:latin typeface="Cambria Math" panose="02040503050406030204" pitchFamily="18" charset="0"/>
                            </a:rPr>
                            <m:t>2</m:t>
                          </m:r>
                        </m:sub>
                      </m:sSub>
                      <m:r>
                        <a:rPr lang="en-GB" b="0" i="1" dirty="0" smtClean="0">
                          <a:latin typeface="Cambria Math" panose="02040503050406030204" pitchFamily="18" charset="0"/>
                        </a:rPr>
                        <m:t>𝑋</m:t>
                      </m:r>
                      <m:r>
                        <a:rPr lang="en-GB" b="0" i="1" smtClean="0">
                          <a:latin typeface="Cambria Math" panose="02040503050406030204" pitchFamily="18" charset="0"/>
                        </a:rPr>
                        <m:t> </m:t>
                      </m:r>
                    </m:oMath>
                  </m:oMathPara>
                </a14:m>
                <a:endParaRPr lang="en-GB" i="1" dirty="0"/>
              </a:p>
              <a:p>
                <a:pPr marL="0" indent="0">
                  <a:buNone/>
                </a:pPr>
                <a:br>
                  <a:rPr lang="en-GB" b="0" i="1" dirty="0">
                    <a:latin typeface="Cambria Math" panose="02040503050406030204" pitchFamily="18" charset="0"/>
                  </a:rPr>
                </a:br>
                <a14:m>
                  <m:oMathPara xmlns:m="http://schemas.openxmlformats.org/officeDocument/2006/math">
                    <m:oMathParaPr>
                      <m:jc m:val="centerGroup"/>
                    </m:oMathParaPr>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1</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1</m:t>
                          </m:r>
                        </m:sub>
                      </m:sSub>
                      <m:r>
                        <a:rPr lang="en-GB" b="0" i="1" smtClean="0">
                          <a:latin typeface="Cambria Math" panose="02040503050406030204" pitchFamily="18" charset="0"/>
                        </a:rPr>
                        <m:t>−</m:t>
                      </m:r>
                      <m:f>
                        <m:fPr>
                          <m:ctrlPr>
                            <a:rPr lang="en-GB" i="1" dirty="0">
                              <a:latin typeface="Cambria Math" panose="02040503050406030204" pitchFamily="18" charset="0"/>
                            </a:rPr>
                          </m:ctrlPr>
                        </m:fPr>
                        <m:num>
                          <m:r>
                            <a:rPr lang="en-GB" i="1" dirty="0">
                              <a:latin typeface="Cambria Math" panose="02040503050406030204" pitchFamily="18" charset="0"/>
                            </a:rPr>
                            <m:t>2</m:t>
                          </m:r>
                          <m:r>
                            <a:rPr lang="en-GB" i="1" dirty="0">
                              <a:latin typeface="Cambria Math" panose="02040503050406030204" pitchFamily="18" charset="0"/>
                            </a:rPr>
                            <m:t>𝜖𝛼</m:t>
                          </m:r>
                        </m:num>
                        <m:den>
                          <m:r>
                            <a:rPr lang="en-GB" i="1" dirty="0">
                              <a:latin typeface="Cambria Math" panose="02040503050406030204" pitchFamily="18" charset="0"/>
                            </a:rPr>
                            <m:t>𝑀</m:t>
                          </m:r>
                        </m:den>
                      </m:f>
                      <m:sSub>
                        <m:sSubPr>
                          <m:ctrlPr>
                            <a:rPr lang="en-GB" b="0" i="1" dirty="0" smtClean="0">
                              <a:latin typeface="Cambria Math" panose="02040503050406030204" pitchFamily="18" charset="0"/>
                            </a:rPr>
                          </m:ctrlPr>
                        </m:sSubPr>
                        <m:e>
                          <m:r>
                            <a:rPr lang="en-GB" b="0" i="1" dirty="0" smtClean="0">
                              <a:latin typeface="Cambria Math" panose="02040503050406030204" pitchFamily="18" charset="0"/>
                            </a:rPr>
                            <m:t>𝑊</m:t>
                          </m:r>
                        </m:e>
                        <m:sub>
                          <m:r>
                            <a:rPr lang="en-GB" b="0" i="1" dirty="0" smtClean="0">
                              <a:latin typeface="Cambria Math" panose="02040503050406030204" pitchFamily="18" charset="0"/>
                            </a:rPr>
                            <m:t>2</m:t>
                          </m:r>
                        </m:sub>
                      </m:sSub>
                    </m:oMath>
                  </m:oMathPara>
                </a14:m>
                <a:endParaRPr lang="en-GB" dirty="0"/>
              </a:p>
            </p:txBody>
          </p:sp>
        </mc:Choice>
        <mc:Fallback xmlns="">
          <p:sp>
            <p:nvSpPr>
              <p:cNvPr id="4" name="Content Placeholder 3">
                <a:extLst>
                  <a:ext uri="{FF2B5EF4-FFF2-40B4-BE49-F238E27FC236}">
                    <a16:creationId xmlns:a16="http://schemas.microsoft.com/office/drawing/2014/main" id="{77576733-351D-F6B1-C3E7-D1FBA9C46F48}"/>
                  </a:ext>
                </a:extLst>
              </p:cNvPr>
              <p:cNvSpPr>
                <a:spLocks noGrp="1" noRot="1" noChangeAspect="1" noMove="1" noResize="1" noEditPoints="1" noAdjustHandles="1" noChangeArrowheads="1" noChangeShapeType="1" noTextEdit="1"/>
              </p:cNvSpPr>
              <p:nvPr>
                <p:ph sz="half" idx="1"/>
              </p:nvPr>
            </p:nvSpPr>
            <p:spPr>
              <a:xfrm>
                <a:off x="838200" y="1825624"/>
                <a:ext cx="5181600" cy="5032375"/>
              </a:xfrm>
              <a:blipFill>
                <a:blip r:embed="rId2"/>
                <a:stretch>
                  <a:fillRect l="-2118" t="-2421"/>
                </a:stretch>
              </a:blipFill>
            </p:spPr>
            <p:txBody>
              <a:bodyPr/>
              <a:lstStyle/>
              <a:p>
                <a:r>
                  <a:rPr lang="en-GB">
                    <a:noFill/>
                  </a:rPr>
                  <a:t> </a:t>
                </a:r>
              </a:p>
            </p:txBody>
          </p:sp>
        </mc:Fallback>
      </mc:AlternateContent>
      <p:sp>
        <p:nvSpPr>
          <p:cNvPr id="5" name="Content Placeholder 4">
            <a:extLst>
              <a:ext uri="{FF2B5EF4-FFF2-40B4-BE49-F238E27FC236}">
                <a16:creationId xmlns:a16="http://schemas.microsoft.com/office/drawing/2014/main" id="{573752D9-2428-B51F-D3E0-47A60E6636BD}"/>
              </a:ext>
            </a:extLst>
          </p:cNvPr>
          <p:cNvSpPr>
            <a:spLocks noGrp="1"/>
          </p:cNvSpPr>
          <p:nvPr>
            <p:ph sz="half" idx="2"/>
          </p:nvPr>
        </p:nvSpPr>
        <p:spPr>
          <a:xfrm>
            <a:off x="6172200" y="1825625"/>
            <a:ext cx="5691554" cy="5032374"/>
          </a:xfrm>
        </p:spPr>
        <p:txBody>
          <a:bodyPr>
            <a:normAutofit fontScale="92500" lnSpcReduction="10000"/>
          </a:bodyPr>
          <a:lstStyle/>
          <a:p>
            <a:pPr marL="0" indent="0">
              <a:buNone/>
            </a:pPr>
            <a:r>
              <a:rPr lang="en-GB" dirty="0"/>
              <a:t>Now it is about implementing two additional methods for our Neural Network class:</a:t>
            </a:r>
          </a:p>
          <a:p>
            <a:pPr marL="514350" indent="-514350">
              <a:buFont typeface="+mj-lt"/>
              <a:buAutoNum type="arabicPeriod"/>
            </a:pPr>
            <a:r>
              <a:rPr lang="en-GB" b="1" dirty="0"/>
              <a:t>Backward method:</a:t>
            </a:r>
            <a:r>
              <a:rPr lang="en-GB" dirty="0"/>
              <a:t> It performs the calculation of gradients, in matrix form, and parameters adjustments using the gradient descent update rules shown on the left.</a:t>
            </a:r>
          </a:p>
          <a:p>
            <a:pPr marL="514350" indent="-514350">
              <a:buFont typeface="+mj-lt"/>
              <a:buAutoNum type="arabicPeriod"/>
            </a:pPr>
            <a:r>
              <a:rPr lang="en-GB" b="1" dirty="0"/>
              <a:t>Trainer method: </a:t>
            </a:r>
            <a:r>
              <a:rPr lang="en-GB" dirty="0"/>
              <a:t>It repeats the backward method, reusing the gradient descent for-loop function from earlier in Notebook 2, until a maximal number of iterations is reached or convergence is seen.</a:t>
            </a:r>
          </a:p>
        </p:txBody>
      </p:sp>
    </p:spTree>
    <p:extLst>
      <p:ext uri="{BB962C8B-B14F-4D97-AF65-F5344CB8AC3E}">
        <p14:creationId xmlns:p14="http://schemas.microsoft.com/office/powerpoint/2010/main" val="383857341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5794E-5838-1441-97AB-02A9B8FB3C2C}"/>
              </a:ext>
            </a:extLst>
          </p:cNvPr>
          <p:cNvSpPr>
            <a:spLocks noGrp="1"/>
          </p:cNvSpPr>
          <p:nvPr>
            <p:ph type="title"/>
          </p:nvPr>
        </p:nvSpPr>
        <p:spPr/>
        <p:txBody>
          <a:bodyPr/>
          <a:lstStyle/>
          <a:p>
            <a:r>
              <a:rPr lang="en-GB" dirty="0"/>
              <a:t>Training procedure, in short.</a:t>
            </a:r>
            <a:endParaRPr lang="en-SG" dirty="0"/>
          </a:p>
        </p:txBody>
      </p:sp>
      <p:graphicFrame>
        <p:nvGraphicFramePr>
          <p:cNvPr id="3" name="Diagram 2">
            <a:extLst>
              <a:ext uri="{FF2B5EF4-FFF2-40B4-BE49-F238E27FC236}">
                <a16:creationId xmlns:a16="http://schemas.microsoft.com/office/drawing/2014/main" id="{A373DBF1-90E3-2E03-0911-F3E9A33CFCAF}"/>
              </a:ext>
            </a:extLst>
          </p:cNvPr>
          <p:cNvGraphicFramePr/>
          <p:nvPr/>
        </p:nvGraphicFramePr>
        <p:xfrm>
          <a:off x="1126477" y="1562469"/>
          <a:ext cx="9970610" cy="50691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832513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A24117B4-9943-53F6-ED9D-46E8346E5B3F}"/>
              </a:ext>
            </a:extLst>
          </p:cNvPr>
          <p:cNvPicPr>
            <a:picLocks noChangeAspect="1"/>
          </p:cNvPicPr>
          <p:nvPr/>
        </p:nvPicPr>
        <p:blipFill rotWithShape="1">
          <a:blip r:embed="rId2"/>
          <a:srcRect l="12956"/>
          <a:stretch/>
        </p:blipFill>
        <p:spPr>
          <a:xfrm>
            <a:off x="4908054" y="1754636"/>
            <a:ext cx="7272188" cy="4667901"/>
          </a:xfrm>
          <a:prstGeom prst="rect">
            <a:avLst/>
          </a:prstGeom>
        </p:spPr>
      </p:pic>
      <p:sp>
        <p:nvSpPr>
          <p:cNvPr id="7" name="Title 6">
            <a:extLst>
              <a:ext uri="{FF2B5EF4-FFF2-40B4-BE49-F238E27FC236}">
                <a16:creationId xmlns:a16="http://schemas.microsoft.com/office/drawing/2014/main" id="{CF8628F6-31E1-CDCC-3492-567FBD405CA9}"/>
              </a:ext>
            </a:extLst>
          </p:cNvPr>
          <p:cNvSpPr>
            <a:spLocks noGrp="1"/>
          </p:cNvSpPr>
          <p:nvPr>
            <p:ph type="title"/>
          </p:nvPr>
        </p:nvSpPr>
        <p:spPr/>
        <p:txBody>
          <a:bodyPr/>
          <a:lstStyle/>
          <a:p>
            <a:r>
              <a:rPr lang="en-GB" dirty="0"/>
              <a:t>Backpropagation in our model</a:t>
            </a:r>
            <a:endParaRPr lang="en-SG" dirty="0"/>
          </a:p>
        </p:txBody>
      </p:sp>
      <mc:AlternateContent xmlns:mc="http://schemas.openxmlformats.org/markup-compatibility/2006">
        <mc:Choice xmlns:a14="http://schemas.microsoft.com/office/drawing/2010/main" Requires="a14">
          <p:sp>
            <p:nvSpPr>
              <p:cNvPr id="8" name="Content Placeholder 7">
                <a:extLst>
                  <a:ext uri="{FF2B5EF4-FFF2-40B4-BE49-F238E27FC236}">
                    <a16:creationId xmlns:a16="http://schemas.microsoft.com/office/drawing/2014/main" id="{56F73953-A2CE-A62E-D071-2A65983D9173}"/>
                  </a:ext>
                </a:extLst>
              </p:cNvPr>
              <p:cNvSpPr>
                <a:spLocks noGrp="1"/>
              </p:cNvSpPr>
              <p:nvPr>
                <p:ph sz="half" idx="1"/>
              </p:nvPr>
            </p:nvSpPr>
            <p:spPr>
              <a:xfrm>
                <a:off x="265724" y="1825624"/>
                <a:ext cx="4483258" cy="4889807"/>
              </a:xfrm>
            </p:spPr>
            <p:txBody>
              <a:bodyPr>
                <a:normAutofit/>
              </a:bodyPr>
              <a:lstStyle/>
              <a:p>
                <a:pPr marL="0" indent="0">
                  <a:buNone/>
                </a:pPr>
                <a:r>
                  <a:rPr lang="en-GB" dirty="0"/>
                  <a:t>Update rules for </a:t>
                </a:r>
                <a14:m>
                  <m:oMath xmlns:m="http://schemas.openxmlformats.org/officeDocument/2006/math">
                    <m:sSub>
                      <m:sSubPr>
                        <m:ctrlPr>
                          <a:rPr lang="en-GB" i="1" dirty="0" smtClean="0">
                            <a:latin typeface="Cambria Math" panose="02040503050406030204" pitchFamily="18" charset="0"/>
                          </a:rPr>
                        </m:ctrlPr>
                      </m:sSubPr>
                      <m:e>
                        <m:r>
                          <a:rPr lang="en-GB" i="1" dirty="0" smtClean="0">
                            <a:latin typeface="Cambria Math" panose="02040503050406030204" pitchFamily="18" charset="0"/>
                          </a:rPr>
                          <m:t>𝑊</m:t>
                        </m:r>
                      </m:e>
                      <m:sub>
                        <m:r>
                          <a:rPr lang="en-GB" i="1" dirty="0" smtClean="0">
                            <a:latin typeface="Cambria Math" panose="02040503050406030204" pitchFamily="18" charset="0"/>
                          </a:rPr>
                          <m:t>2</m:t>
                        </m:r>
                      </m:sub>
                    </m:sSub>
                    <m:r>
                      <a:rPr lang="en-GB" i="1" dirty="0" smtClean="0">
                        <a:latin typeface="Cambria Math" panose="02040503050406030204" pitchFamily="18" charset="0"/>
                      </a:rPr>
                      <m:t> </m:t>
                    </m:r>
                  </m:oMath>
                </a14:m>
                <a:r>
                  <a:rPr lang="en-GB" dirty="0"/>
                  <a:t>and </a:t>
                </a:r>
                <a14:m>
                  <m:oMath xmlns:m="http://schemas.openxmlformats.org/officeDocument/2006/math">
                    <m:sSub>
                      <m:sSubPr>
                        <m:ctrlPr>
                          <a:rPr lang="en-GB" i="1" dirty="0" smtClean="0">
                            <a:latin typeface="Cambria Math" panose="02040503050406030204" pitchFamily="18" charset="0"/>
                          </a:rPr>
                        </m:ctrlPr>
                      </m:sSubPr>
                      <m:e>
                        <m:r>
                          <a:rPr lang="en-GB" i="1" dirty="0" smtClean="0">
                            <a:latin typeface="Cambria Math" panose="02040503050406030204" pitchFamily="18" charset="0"/>
                          </a:rPr>
                          <m:t>𝑏</m:t>
                        </m:r>
                      </m:e>
                      <m:sub>
                        <m:r>
                          <a:rPr lang="en-GB" i="1" dirty="0" smtClean="0">
                            <a:latin typeface="Cambria Math" panose="02040503050406030204" pitchFamily="18" charset="0"/>
                          </a:rPr>
                          <m:t>2</m:t>
                        </m:r>
                      </m:sub>
                    </m:sSub>
                  </m:oMath>
                </a14:m>
                <a:endParaRPr lang="en-GB" dirty="0"/>
              </a:p>
              <a:p>
                <a:pPr marL="0" indent="0">
                  <a:buNone/>
                </a:pPr>
                <a:endParaRPr lang="en-GB" b="0" i="1" dirty="0">
                  <a:latin typeface="Cambria Math" panose="02040503050406030204" pitchFamily="18" charset="0"/>
                </a:endParaRPr>
              </a:p>
              <a:p>
                <a:pPr marL="0" indent="0">
                  <a:buNone/>
                </a:pPr>
                <a14:m>
                  <m:oMath xmlns:m="http://schemas.openxmlformats.org/officeDocument/2006/math">
                    <m:r>
                      <a:rPr lang="en-GB" i="1" dirty="0">
                        <a:latin typeface="Cambria Math" panose="02040503050406030204" pitchFamily="18" charset="0"/>
                      </a:rPr>
                      <m:t>𝜖</m:t>
                    </m:r>
                    <m:r>
                      <a:rPr lang="en-GB" i="1" dirty="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𝑊</m:t>
                        </m:r>
                      </m:e>
                      <m:sub>
                        <m:r>
                          <a:rPr lang="en-GB" i="1" dirty="0">
                            <a:latin typeface="Cambria Math" panose="02040503050406030204" pitchFamily="18" charset="0"/>
                          </a:rPr>
                          <m:t>2</m:t>
                        </m:r>
                      </m:sub>
                    </m:sSub>
                    <m:d>
                      <m:dPr>
                        <m:ctrlPr>
                          <a:rPr lang="en-GB" i="1" dirty="0">
                            <a:latin typeface="Cambria Math" panose="02040503050406030204" pitchFamily="18" charset="0"/>
                          </a:rPr>
                        </m:ctrlPr>
                      </m:dPr>
                      <m:e>
                        <m:sSub>
                          <m:sSubPr>
                            <m:ctrlPr>
                              <a:rPr lang="en-GB" i="1" dirty="0">
                                <a:latin typeface="Cambria Math" panose="02040503050406030204" pitchFamily="18" charset="0"/>
                              </a:rPr>
                            </m:ctrlPr>
                          </m:sSubPr>
                          <m:e>
                            <m:r>
                              <a:rPr lang="en-GB" i="1" dirty="0">
                                <a:latin typeface="Cambria Math" panose="02040503050406030204" pitchFamily="18" charset="0"/>
                              </a:rPr>
                              <m:t>𝑊</m:t>
                            </m:r>
                          </m:e>
                          <m:sub>
                            <m:r>
                              <a:rPr lang="en-GB" i="1" dirty="0">
                                <a:latin typeface="Cambria Math" panose="02040503050406030204" pitchFamily="18" charset="0"/>
                              </a:rPr>
                              <m:t>1</m:t>
                            </m:r>
                          </m:sub>
                        </m:sSub>
                        <m:r>
                          <a:rPr lang="en-GB" i="1" dirty="0">
                            <a:latin typeface="Cambria Math" panose="02040503050406030204" pitchFamily="18" charset="0"/>
                          </a:rPr>
                          <m:t>𝑋</m:t>
                        </m:r>
                        <m:r>
                          <a:rPr lang="en-GB" i="1" dirty="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𝑏</m:t>
                            </m:r>
                          </m:e>
                          <m:sub>
                            <m:r>
                              <a:rPr lang="en-GB" i="1" dirty="0">
                                <a:latin typeface="Cambria Math" panose="02040503050406030204" pitchFamily="18" charset="0"/>
                              </a:rPr>
                              <m:t>1</m:t>
                            </m:r>
                          </m:sub>
                        </m:sSub>
                      </m:e>
                    </m:d>
                    <m:r>
                      <a:rPr lang="en-GB" i="1" dirty="0">
                        <a:latin typeface="Cambria Math" panose="02040503050406030204" pitchFamily="18" charset="0"/>
                      </a:rPr>
                      <m:t>+</m:t>
                    </m:r>
                    <m:sSub>
                      <m:sSubPr>
                        <m:ctrlPr>
                          <a:rPr lang="en-GB" i="1" dirty="0">
                            <a:latin typeface="Cambria Math" panose="02040503050406030204" pitchFamily="18" charset="0"/>
                          </a:rPr>
                        </m:ctrlPr>
                      </m:sSubPr>
                      <m:e>
                        <m:r>
                          <a:rPr lang="en-GB" i="1" dirty="0">
                            <a:latin typeface="Cambria Math" panose="02040503050406030204" pitchFamily="18" charset="0"/>
                          </a:rPr>
                          <m:t>𝑏</m:t>
                        </m:r>
                      </m:e>
                      <m:sub>
                        <m:r>
                          <a:rPr lang="en-GB" i="1" dirty="0">
                            <a:latin typeface="Cambria Math" panose="02040503050406030204" pitchFamily="18" charset="0"/>
                          </a:rPr>
                          <m:t>2</m:t>
                        </m:r>
                      </m:sub>
                    </m:sSub>
                    <m:r>
                      <a:rPr lang="en-GB" i="1" dirty="0">
                        <a:latin typeface="Cambria Math" panose="02040503050406030204" pitchFamily="18" charset="0"/>
                      </a:rPr>
                      <m:t>−</m:t>
                    </m:r>
                    <m:r>
                      <a:rPr lang="en-GB" i="1" dirty="0">
                        <a:latin typeface="Cambria Math" panose="02040503050406030204" pitchFamily="18" charset="0"/>
                      </a:rPr>
                      <m:t>𝑌</m:t>
                    </m:r>
                  </m:oMath>
                </a14:m>
                <a:r>
                  <a:rPr lang="en-GB" dirty="0"/>
                  <a:t> </a:t>
                </a:r>
                <a14:m>
                  <m:oMath xmlns:m="http://schemas.openxmlformats.org/officeDocument/2006/math">
                    <m:r>
                      <a:rPr lang="fr-FR" b="0" i="0" dirty="0" smtClean="0">
                        <a:latin typeface="Cambria Math" panose="02040503050406030204" pitchFamily="18" charset="0"/>
                      </a:rPr>
                      <m:t>    =</m:t>
                    </m:r>
                    <m:sSub>
                      <m:sSubPr>
                        <m:ctrlPr>
                          <a:rPr lang="en-GB" i="1" dirty="0">
                            <a:latin typeface="Cambria Math" panose="02040503050406030204" pitchFamily="18" charset="0"/>
                          </a:rPr>
                        </m:ctrlPr>
                      </m:sSubPr>
                      <m:e>
                        <m:r>
                          <a:rPr lang="en-GB" i="1" dirty="0">
                            <a:latin typeface="Cambria Math" panose="02040503050406030204" pitchFamily="18" charset="0"/>
                          </a:rPr>
                          <m:t>𝑌</m:t>
                        </m:r>
                      </m:e>
                      <m:sub>
                        <m:r>
                          <a:rPr lang="en-GB" i="1" dirty="0">
                            <a:latin typeface="Cambria Math" panose="02040503050406030204" pitchFamily="18" charset="0"/>
                          </a:rPr>
                          <m:t>𝑝𝑟𝑒𝑑</m:t>
                        </m:r>
                      </m:sub>
                    </m:sSub>
                    <m:r>
                      <a:rPr lang="en-GB" i="1" dirty="0">
                        <a:latin typeface="Cambria Math" panose="02040503050406030204" pitchFamily="18" charset="0"/>
                      </a:rPr>
                      <m:t>−</m:t>
                    </m:r>
                    <m:r>
                      <a:rPr lang="en-GB" i="1" dirty="0">
                        <a:latin typeface="Cambria Math" panose="02040503050406030204" pitchFamily="18" charset="0"/>
                      </a:rPr>
                      <m:t>𝑌</m:t>
                    </m:r>
                  </m:oMath>
                </a14:m>
                <a:endParaRPr lang="en-GB" dirty="0"/>
              </a:p>
              <a:p>
                <a:pPr marL="0" indent="0">
                  <a:buNone/>
                </a:pPr>
                <a:endParaRPr lang="en-GB" dirty="0"/>
              </a:p>
              <a:p>
                <a:pPr marL="0" indent="0">
                  <a:buNone/>
                </a:pPr>
                <a14:m>
                  <m:oMathPara xmlns:m="http://schemas.openxmlformats.org/officeDocument/2006/math">
                    <m:oMathParaPr>
                      <m:jc m:val="centerGroup"/>
                    </m:oMathParaPr>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2</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2</m:t>
                          </m:r>
                        </m:sub>
                      </m:sSub>
                      <m:r>
                        <a:rPr lang="en-GB" b="0" i="1" smtClean="0">
                          <a:latin typeface="Cambria Math" panose="02040503050406030204" pitchFamily="18" charset="0"/>
                        </a:rPr>
                        <m:t>−</m:t>
                      </m:r>
                      <m:f>
                        <m:fPr>
                          <m:ctrlPr>
                            <a:rPr lang="en-GB" i="1" dirty="0">
                              <a:latin typeface="Cambria Math" panose="02040503050406030204" pitchFamily="18" charset="0"/>
                            </a:rPr>
                          </m:ctrlPr>
                        </m:fPr>
                        <m:num>
                          <m:r>
                            <a:rPr lang="en-GB" i="1" dirty="0">
                              <a:latin typeface="Cambria Math" panose="02040503050406030204" pitchFamily="18" charset="0"/>
                            </a:rPr>
                            <m:t>2</m:t>
                          </m:r>
                          <m:r>
                            <a:rPr lang="en-GB" i="1" dirty="0">
                              <a:latin typeface="Cambria Math" panose="02040503050406030204" pitchFamily="18" charset="0"/>
                            </a:rPr>
                            <m:t>𝜖𝛼</m:t>
                          </m:r>
                        </m:num>
                        <m:den>
                          <m:r>
                            <a:rPr lang="en-GB" i="1" dirty="0">
                              <a:latin typeface="Cambria Math" panose="02040503050406030204" pitchFamily="18" charset="0"/>
                            </a:rPr>
                            <m:t>𝑀</m:t>
                          </m:r>
                        </m:den>
                      </m:f>
                      <m:r>
                        <a:rPr lang="en-GB" b="0" i="1" dirty="0" smtClean="0">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𝑊</m:t>
                          </m:r>
                        </m:e>
                        <m:sub>
                          <m:r>
                            <a:rPr lang="en-GB" i="1">
                              <a:latin typeface="Cambria Math" panose="02040503050406030204" pitchFamily="18" charset="0"/>
                            </a:rPr>
                            <m:t>1</m:t>
                          </m:r>
                        </m:sub>
                      </m:sSub>
                      <m:r>
                        <a:rPr lang="en-GB" i="1">
                          <a:latin typeface="Cambria Math" panose="02040503050406030204" pitchFamily="18" charset="0"/>
                        </a:rPr>
                        <m:t>𝑋</m:t>
                      </m:r>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𝑏</m:t>
                          </m:r>
                        </m:e>
                        <m:sub>
                          <m:r>
                            <a:rPr lang="en-GB" i="1">
                              <a:latin typeface="Cambria Math" panose="02040503050406030204" pitchFamily="18" charset="0"/>
                            </a:rPr>
                            <m:t>1</m:t>
                          </m:r>
                        </m:sub>
                      </m:sSub>
                      <m:r>
                        <a:rPr lang="en-GB" b="0" i="1" dirty="0" smtClean="0">
                          <a:latin typeface="Cambria Math" panose="02040503050406030204" pitchFamily="18" charset="0"/>
                        </a:rPr>
                        <m:t>)</m:t>
                      </m:r>
                    </m:oMath>
                  </m:oMathPara>
                </a14:m>
                <a:endParaRPr lang="en-GB" i="1" dirty="0"/>
              </a:p>
              <a:p>
                <a:pPr marL="0" indent="0">
                  <a:buNone/>
                </a:pPr>
                <a:endParaRPr lang="en-GB" i="1" dirty="0"/>
              </a:p>
              <a:p>
                <a:pPr marL="0" indent="0" algn="ctr">
                  <a:buNone/>
                </a:pPr>
                <a14:m>
                  <m:oMathPara xmlns:m="http://schemas.openxmlformats.org/officeDocument/2006/math">
                    <m:oMathParaPr>
                      <m:jc m:val="centerGroup"/>
                    </m:oMathParaPr>
                    <m:oMath xmlns:m="http://schemas.openxmlformats.org/officeDocument/2006/math">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2</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2</m:t>
                          </m:r>
                        </m:sub>
                      </m:sSub>
                      <m:r>
                        <a:rPr lang="en-GB" b="0" i="1" smtClean="0">
                          <a:latin typeface="Cambria Math" panose="02040503050406030204" pitchFamily="18" charset="0"/>
                        </a:rPr>
                        <m:t>−</m:t>
                      </m:r>
                      <m:f>
                        <m:fPr>
                          <m:ctrlPr>
                            <a:rPr lang="en-GB" i="1" dirty="0">
                              <a:latin typeface="Cambria Math" panose="02040503050406030204" pitchFamily="18" charset="0"/>
                            </a:rPr>
                          </m:ctrlPr>
                        </m:fPr>
                        <m:num>
                          <m:r>
                            <a:rPr lang="en-GB" i="1" dirty="0">
                              <a:latin typeface="Cambria Math" panose="02040503050406030204" pitchFamily="18" charset="0"/>
                            </a:rPr>
                            <m:t>2</m:t>
                          </m:r>
                          <m:r>
                            <a:rPr lang="en-GB" i="1" dirty="0">
                              <a:latin typeface="Cambria Math" panose="02040503050406030204" pitchFamily="18" charset="0"/>
                            </a:rPr>
                            <m:t>𝜖𝛼</m:t>
                          </m:r>
                        </m:num>
                        <m:den>
                          <m:r>
                            <a:rPr lang="en-GB" i="1" dirty="0">
                              <a:latin typeface="Cambria Math" panose="02040503050406030204" pitchFamily="18" charset="0"/>
                            </a:rPr>
                            <m:t>𝑀</m:t>
                          </m:r>
                        </m:den>
                      </m:f>
                    </m:oMath>
                  </m:oMathPara>
                </a14:m>
                <a:endParaRPr lang="en-GB" i="1" dirty="0"/>
              </a:p>
              <a:p>
                <a:endParaRPr lang="en-SG" dirty="0"/>
              </a:p>
            </p:txBody>
          </p:sp>
        </mc:Choice>
        <mc:Fallback>
          <p:sp>
            <p:nvSpPr>
              <p:cNvPr id="8" name="Content Placeholder 7">
                <a:extLst>
                  <a:ext uri="{FF2B5EF4-FFF2-40B4-BE49-F238E27FC236}">
                    <a16:creationId xmlns:a16="http://schemas.microsoft.com/office/drawing/2014/main" id="{56F73953-A2CE-A62E-D071-2A65983D9173}"/>
                  </a:ext>
                </a:extLst>
              </p:cNvPr>
              <p:cNvSpPr>
                <a:spLocks noGrp="1" noRot="1" noChangeAspect="1" noMove="1" noResize="1" noEditPoints="1" noAdjustHandles="1" noChangeArrowheads="1" noChangeShapeType="1" noTextEdit="1"/>
              </p:cNvSpPr>
              <p:nvPr>
                <p:ph sz="half" idx="1"/>
              </p:nvPr>
            </p:nvSpPr>
            <p:spPr>
              <a:xfrm>
                <a:off x="265724" y="1825624"/>
                <a:ext cx="4483258" cy="4889807"/>
              </a:xfrm>
              <a:blipFill>
                <a:blip r:embed="rId3"/>
                <a:stretch>
                  <a:fillRect l="-2857" t="-1993"/>
                </a:stretch>
              </a:blipFill>
            </p:spPr>
            <p:txBody>
              <a:bodyPr/>
              <a:lstStyle/>
              <a:p>
                <a:r>
                  <a:rPr lang="en-GB">
                    <a:noFill/>
                  </a:rPr>
                  <a:t> </a:t>
                </a:r>
              </a:p>
            </p:txBody>
          </p:sp>
        </mc:Fallback>
      </mc:AlternateContent>
      <p:sp>
        <p:nvSpPr>
          <p:cNvPr id="10" name="Rectangle 9">
            <a:extLst>
              <a:ext uri="{FF2B5EF4-FFF2-40B4-BE49-F238E27FC236}">
                <a16:creationId xmlns:a16="http://schemas.microsoft.com/office/drawing/2014/main" id="{535837A7-8A74-9598-E7D0-79106D91B0AE}"/>
              </a:ext>
            </a:extLst>
          </p:cNvPr>
          <p:cNvSpPr/>
          <p:nvPr/>
        </p:nvSpPr>
        <p:spPr>
          <a:xfrm>
            <a:off x="5251938" y="4142154"/>
            <a:ext cx="6510216" cy="1555261"/>
          </a:xfrm>
          <a:prstGeom prst="rect">
            <a:avLst/>
          </a:prstGeom>
          <a:noFill/>
          <a:ln w="381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162022416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F8628F6-31E1-CDCC-3492-567FBD405CA9}"/>
              </a:ext>
            </a:extLst>
          </p:cNvPr>
          <p:cNvSpPr>
            <a:spLocks noGrp="1"/>
          </p:cNvSpPr>
          <p:nvPr>
            <p:ph type="title"/>
          </p:nvPr>
        </p:nvSpPr>
        <p:spPr/>
        <p:txBody>
          <a:bodyPr/>
          <a:lstStyle/>
          <a:p>
            <a:r>
              <a:rPr lang="en-GB" dirty="0"/>
              <a:t>Backpropagation in our model</a:t>
            </a:r>
            <a:endParaRPr lang="en-SG" dirty="0"/>
          </a:p>
        </p:txBody>
      </p:sp>
      <mc:AlternateContent xmlns:mc="http://schemas.openxmlformats.org/markup-compatibility/2006" xmlns:a14="http://schemas.microsoft.com/office/drawing/2010/main">
        <mc:Choice Requires="a14">
          <p:sp>
            <p:nvSpPr>
              <p:cNvPr id="8" name="Content Placeholder 7">
                <a:extLst>
                  <a:ext uri="{FF2B5EF4-FFF2-40B4-BE49-F238E27FC236}">
                    <a16:creationId xmlns:a16="http://schemas.microsoft.com/office/drawing/2014/main" id="{56F73953-A2CE-A62E-D071-2A65983D9173}"/>
                  </a:ext>
                </a:extLst>
              </p:cNvPr>
              <p:cNvSpPr>
                <a:spLocks noGrp="1"/>
              </p:cNvSpPr>
              <p:nvPr>
                <p:ph sz="half" idx="1"/>
              </p:nvPr>
            </p:nvSpPr>
            <p:spPr>
              <a:xfrm>
                <a:off x="265723" y="1825625"/>
                <a:ext cx="4486031" cy="4351338"/>
              </a:xfrm>
            </p:spPr>
            <p:txBody>
              <a:bodyPr/>
              <a:lstStyle/>
              <a:p>
                <a:pPr marL="0" indent="0">
                  <a:buNone/>
                </a:pPr>
                <a:r>
                  <a:rPr lang="en-GB" dirty="0"/>
                  <a:t>Update rules for </a:t>
                </a:r>
                <a14:m>
                  <m:oMath xmlns:m="http://schemas.openxmlformats.org/officeDocument/2006/math">
                    <m:sSub>
                      <m:sSubPr>
                        <m:ctrlPr>
                          <a:rPr lang="en-GB" i="1" dirty="0" smtClean="0">
                            <a:latin typeface="Cambria Math" panose="02040503050406030204" pitchFamily="18" charset="0"/>
                          </a:rPr>
                        </m:ctrlPr>
                      </m:sSubPr>
                      <m:e>
                        <m:r>
                          <a:rPr lang="en-GB" i="1" dirty="0" smtClean="0">
                            <a:latin typeface="Cambria Math" panose="02040503050406030204" pitchFamily="18" charset="0"/>
                          </a:rPr>
                          <m:t>𝑊</m:t>
                        </m:r>
                      </m:e>
                      <m:sub>
                        <m:r>
                          <a:rPr lang="en-GB" b="0" i="1" dirty="0" smtClean="0">
                            <a:latin typeface="Cambria Math" panose="02040503050406030204" pitchFamily="18" charset="0"/>
                          </a:rPr>
                          <m:t>1</m:t>
                        </m:r>
                      </m:sub>
                    </m:sSub>
                    <m:r>
                      <a:rPr lang="en-GB" i="1" dirty="0" smtClean="0">
                        <a:latin typeface="Cambria Math" panose="02040503050406030204" pitchFamily="18" charset="0"/>
                      </a:rPr>
                      <m:t> </m:t>
                    </m:r>
                  </m:oMath>
                </a14:m>
                <a:r>
                  <a:rPr lang="en-GB" dirty="0"/>
                  <a:t>and </a:t>
                </a:r>
                <a14:m>
                  <m:oMath xmlns:m="http://schemas.openxmlformats.org/officeDocument/2006/math">
                    <m:sSub>
                      <m:sSubPr>
                        <m:ctrlPr>
                          <a:rPr lang="en-GB" i="1" dirty="0" smtClean="0">
                            <a:latin typeface="Cambria Math" panose="02040503050406030204" pitchFamily="18" charset="0"/>
                          </a:rPr>
                        </m:ctrlPr>
                      </m:sSubPr>
                      <m:e>
                        <m:r>
                          <a:rPr lang="en-GB" i="1" dirty="0" smtClean="0">
                            <a:latin typeface="Cambria Math" panose="02040503050406030204" pitchFamily="18" charset="0"/>
                          </a:rPr>
                          <m:t>𝑏</m:t>
                        </m:r>
                      </m:e>
                      <m:sub>
                        <m:r>
                          <a:rPr lang="en-GB" b="0" i="1" dirty="0" smtClean="0">
                            <a:latin typeface="Cambria Math" panose="02040503050406030204" pitchFamily="18" charset="0"/>
                          </a:rPr>
                          <m:t>1</m:t>
                        </m:r>
                      </m:sub>
                    </m:sSub>
                  </m:oMath>
                </a14:m>
                <a:endParaRPr lang="en-GB" dirty="0"/>
              </a:p>
              <a:p>
                <a:pPr marL="0" indent="0">
                  <a:buNone/>
                </a:pPr>
                <a:endParaRPr lang="en-GB" b="0" i="1" dirty="0">
                  <a:latin typeface="Cambria Math" panose="02040503050406030204" pitchFamily="18" charset="0"/>
                </a:endParaRPr>
              </a:p>
              <a:p>
                <a:pPr marL="0" indent="0">
                  <a:buNone/>
                </a:pPr>
                <a14:m>
                  <m:oMathPara xmlns:m="http://schemas.openxmlformats.org/officeDocument/2006/math">
                    <m:oMathParaPr>
                      <m:jc m:val="centerGroup"/>
                    </m:oMathParaPr>
                    <m:oMath xmlns:m="http://schemas.openxmlformats.org/officeDocument/2006/math">
                      <m:sSub>
                        <m:sSubPr>
                          <m:ctrlPr>
                            <a:rPr lang="en-GB" i="1">
                              <a:latin typeface="Cambria Math" panose="02040503050406030204" pitchFamily="18" charset="0"/>
                            </a:rPr>
                          </m:ctrlPr>
                        </m:sSubPr>
                        <m:e>
                          <m:r>
                            <a:rPr lang="en-GB" i="1">
                              <a:latin typeface="Cambria Math" panose="02040503050406030204" pitchFamily="18" charset="0"/>
                            </a:rPr>
                            <m:t>𝑊</m:t>
                          </m:r>
                        </m:e>
                        <m:sub>
                          <m:r>
                            <a:rPr lang="en-GB" i="1">
                              <a:latin typeface="Cambria Math" panose="02040503050406030204" pitchFamily="18" charset="0"/>
                            </a:rPr>
                            <m:t>1</m:t>
                          </m:r>
                        </m:sub>
                      </m:sSub>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𝑊</m:t>
                          </m:r>
                        </m:e>
                        <m:sub>
                          <m:r>
                            <a:rPr lang="en-GB" i="1">
                              <a:latin typeface="Cambria Math" panose="02040503050406030204" pitchFamily="18" charset="0"/>
                            </a:rPr>
                            <m:t>1</m:t>
                          </m:r>
                        </m:sub>
                      </m:sSub>
                      <m:r>
                        <a:rPr lang="en-GB" i="1">
                          <a:latin typeface="Cambria Math" panose="02040503050406030204" pitchFamily="18" charset="0"/>
                        </a:rPr>
                        <m:t>−</m:t>
                      </m:r>
                      <m:f>
                        <m:fPr>
                          <m:ctrlPr>
                            <a:rPr lang="en-GB" i="1" dirty="0">
                              <a:latin typeface="Cambria Math" panose="02040503050406030204" pitchFamily="18" charset="0"/>
                            </a:rPr>
                          </m:ctrlPr>
                        </m:fPr>
                        <m:num>
                          <m:r>
                            <a:rPr lang="en-GB" b="0" i="1" dirty="0">
                              <a:latin typeface="Cambria Math" panose="02040503050406030204" pitchFamily="18" charset="0"/>
                            </a:rPr>
                            <m:t>2</m:t>
                          </m:r>
                          <m:r>
                            <a:rPr lang="en-GB" b="0" i="1" dirty="0">
                              <a:latin typeface="Cambria Math" panose="02040503050406030204" pitchFamily="18" charset="0"/>
                            </a:rPr>
                            <m:t>𝜖𝛼</m:t>
                          </m:r>
                        </m:num>
                        <m:den>
                          <m:r>
                            <a:rPr lang="en-GB" b="0" i="1" dirty="0">
                              <a:latin typeface="Cambria Math" panose="02040503050406030204" pitchFamily="18" charset="0"/>
                            </a:rPr>
                            <m:t>𝑀</m:t>
                          </m:r>
                        </m:den>
                      </m:f>
                      <m:sSub>
                        <m:sSubPr>
                          <m:ctrlPr>
                            <a:rPr lang="en-GB" i="1" dirty="0">
                              <a:latin typeface="Cambria Math" panose="02040503050406030204" pitchFamily="18" charset="0"/>
                            </a:rPr>
                          </m:ctrlPr>
                        </m:sSubPr>
                        <m:e>
                          <m:r>
                            <a:rPr lang="en-GB" i="1" dirty="0">
                              <a:latin typeface="Cambria Math" panose="02040503050406030204" pitchFamily="18" charset="0"/>
                            </a:rPr>
                            <m:t>𝑊</m:t>
                          </m:r>
                        </m:e>
                        <m:sub>
                          <m:r>
                            <a:rPr lang="en-GB" i="1" dirty="0">
                              <a:latin typeface="Cambria Math" panose="02040503050406030204" pitchFamily="18" charset="0"/>
                            </a:rPr>
                            <m:t>2</m:t>
                          </m:r>
                        </m:sub>
                      </m:sSub>
                      <m:r>
                        <a:rPr lang="en-GB" i="1" dirty="0">
                          <a:latin typeface="Cambria Math" panose="02040503050406030204" pitchFamily="18" charset="0"/>
                        </a:rPr>
                        <m:t>𝑋</m:t>
                      </m:r>
                    </m:oMath>
                    <m:oMath xmlns:m="http://schemas.openxmlformats.org/officeDocument/2006/math">
                      <m:r>
                        <a:rPr lang="en-GB" i="1">
                          <a:latin typeface="Cambria Math" panose="02040503050406030204" pitchFamily="18" charset="0"/>
                        </a:rPr>
                        <m:t> </m:t>
                      </m:r>
                    </m:oMath>
                  </m:oMathPara>
                </a14:m>
                <a:endParaRPr lang="en-GB" i="1" dirty="0"/>
              </a:p>
              <a:p>
                <a:pPr marL="0" indent="0">
                  <a:buNone/>
                </a:pPr>
                <a14:m>
                  <m:oMathPara xmlns:m="http://schemas.openxmlformats.org/officeDocument/2006/math">
                    <m:oMathParaPr>
                      <m:jc m:val="centerGroup"/>
                    </m:oMathParaPr>
                    <m:oMath xmlns:m="http://schemas.openxmlformats.org/officeDocument/2006/math">
                      <m:sSub>
                        <m:sSubPr>
                          <m:ctrlPr>
                            <a:rPr lang="en-GB" i="1">
                              <a:latin typeface="Cambria Math" panose="02040503050406030204" pitchFamily="18" charset="0"/>
                            </a:rPr>
                          </m:ctrlPr>
                        </m:sSubPr>
                        <m:e>
                          <m:r>
                            <a:rPr lang="en-GB" i="1">
                              <a:latin typeface="Cambria Math" panose="02040503050406030204" pitchFamily="18" charset="0"/>
                            </a:rPr>
                            <m:t>𝑏</m:t>
                          </m:r>
                        </m:e>
                        <m:sub>
                          <m:r>
                            <a:rPr lang="en-GB" i="1">
                              <a:latin typeface="Cambria Math" panose="02040503050406030204" pitchFamily="18" charset="0"/>
                            </a:rPr>
                            <m:t>1</m:t>
                          </m:r>
                        </m:sub>
                      </m:sSub>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𝑏</m:t>
                          </m:r>
                        </m:e>
                        <m:sub>
                          <m:r>
                            <a:rPr lang="en-GB" i="1">
                              <a:latin typeface="Cambria Math" panose="02040503050406030204" pitchFamily="18" charset="0"/>
                            </a:rPr>
                            <m:t>1</m:t>
                          </m:r>
                        </m:sub>
                      </m:sSub>
                      <m:r>
                        <a:rPr lang="en-GB" i="1">
                          <a:latin typeface="Cambria Math" panose="02040503050406030204" pitchFamily="18" charset="0"/>
                        </a:rPr>
                        <m:t>−</m:t>
                      </m:r>
                      <m:f>
                        <m:fPr>
                          <m:ctrlPr>
                            <a:rPr lang="en-GB" i="1" dirty="0">
                              <a:latin typeface="Cambria Math" panose="02040503050406030204" pitchFamily="18" charset="0"/>
                            </a:rPr>
                          </m:ctrlPr>
                        </m:fPr>
                        <m:num>
                          <m:r>
                            <a:rPr lang="en-GB" i="1" dirty="0">
                              <a:latin typeface="Cambria Math" panose="02040503050406030204" pitchFamily="18" charset="0"/>
                            </a:rPr>
                            <m:t>2</m:t>
                          </m:r>
                          <m:r>
                            <a:rPr lang="en-GB" i="1" dirty="0">
                              <a:latin typeface="Cambria Math" panose="02040503050406030204" pitchFamily="18" charset="0"/>
                            </a:rPr>
                            <m:t>𝜖𝛼</m:t>
                          </m:r>
                        </m:num>
                        <m:den>
                          <m:r>
                            <a:rPr lang="en-GB" i="1" dirty="0">
                              <a:latin typeface="Cambria Math" panose="02040503050406030204" pitchFamily="18" charset="0"/>
                            </a:rPr>
                            <m:t>𝑀</m:t>
                          </m:r>
                        </m:den>
                      </m:f>
                      <m:sSub>
                        <m:sSubPr>
                          <m:ctrlPr>
                            <a:rPr lang="en-GB" i="1" dirty="0">
                              <a:latin typeface="Cambria Math" panose="02040503050406030204" pitchFamily="18" charset="0"/>
                            </a:rPr>
                          </m:ctrlPr>
                        </m:sSubPr>
                        <m:e>
                          <m:r>
                            <a:rPr lang="en-GB" i="1" dirty="0">
                              <a:latin typeface="Cambria Math" panose="02040503050406030204" pitchFamily="18" charset="0"/>
                            </a:rPr>
                            <m:t>𝑊</m:t>
                          </m:r>
                        </m:e>
                        <m:sub>
                          <m:r>
                            <a:rPr lang="en-GB" i="1" dirty="0">
                              <a:latin typeface="Cambria Math" panose="02040503050406030204" pitchFamily="18" charset="0"/>
                            </a:rPr>
                            <m:t>2</m:t>
                          </m:r>
                        </m:sub>
                      </m:sSub>
                    </m:oMath>
                  </m:oMathPara>
                </a14:m>
                <a:endParaRPr lang="en-GB" i="1" dirty="0"/>
              </a:p>
              <a:p>
                <a:endParaRPr lang="en-SG" dirty="0"/>
              </a:p>
            </p:txBody>
          </p:sp>
        </mc:Choice>
        <mc:Fallback xmlns="">
          <p:sp>
            <p:nvSpPr>
              <p:cNvPr id="8" name="Content Placeholder 7">
                <a:extLst>
                  <a:ext uri="{FF2B5EF4-FFF2-40B4-BE49-F238E27FC236}">
                    <a16:creationId xmlns:a16="http://schemas.microsoft.com/office/drawing/2014/main" id="{56F73953-A2CE-A62E-D071-2A65983D9173}"/>
                  </a:ext>
                </a:extLst>
              </p:cNvPr>
              <p:cNvSpPr>
                <a:spLocks noGrp="1" noRot="1" noChangeAspect="1" noMove="1" noResize="1" noEditPoints="1" noAdjustHandles="1" noChangeArrowheads="1" noChangeShapeType="1" noTextEdit="1"/>
              </p:cNvSpPr>
              <p:nvPr>
                <p:ph sz="half" idx="1"/>
              </p:nvPr>
            </p:nvSpPr>
            <p:spPr>
              <a:xfrm>
                <a:off x="265723" y="1825625"/>
                <a:ext cx="4486031" cy="4351338"/>
              </a:xfrm>
              <a:blipFill>
                <a:blip r:embed="rId2"/>
                <a:stretch>
                  <a:fillRect l="-2857" t="-2241"/>
                </a:stretch>
              </a:blipFill>
            </p:spPr>
            <p:txBody>
              <a:bodyPr/>
              <a:lstStyle/>
              <a:p>
                <a:r>
                  <a:rPr lang="en-SG">
                    <a:noFill/>
                  </a:rPr>
                  <a:t> </a:t>
                </a:r>
              </a:p>
            </p:txBody>
          </p:sp>
        </mc:Fallback>
      </mc:AlternateContent>
      <p:pic>
        <p:nvPicPr>
          <p:cNvPr id="2" name="Picture 1">
            <a:extLst>
              <a:ext uri="{FF2B5EF4-FFF2-40B4-BE49-F238E27FC236}">
                <a16:creationId xmlns:a16="http://schemas.microsoft.com/office/drawing/2014/main" id="{EA09EC47-53EC-0757-D626-25F76A435626}"/>
              </a:ext>
            </a:extLst>
          </p:cNvPr>
          <p:cNvPicPr>
            <a:picLocks noChangeAspect="1"/>
          </p:cNvPicPr>
          <p:nvPr/>
        </p:nvPicPr>
        <p:blipFill rotWithShape="1">
          <a:blip r:embed="rId3"/>
          <a:srcRect l="18053"/>
          <a:stretch/>
        </p:blipFill>
        <p:spPr>
          <a:xfrm>
            <a:off x="5322276" y="1867831"/>
            <a:ext cx="6869723" cy="3829584"/>
          </a:xfrm>
          <a:prstGeom prst="rect">
            <a:avLst/>
          </a:prstGeom>
        </p:spPr>
      </p:pic>
      <p:sp>
        <p:nvSpPr>
          <p:cNvPr id="10" name="Rectangle 9">
            <a:extLst>
              <a:ext uri="{FF2B5EF4-FFF2-40B4-BE49-F238E27FC236}">
                <a16:creationId xmlns:a16="http://schemas.microsoft.com/office/drawing/2014/main" id="{535837A7-8A74-9598-E7D0-79106D91B0AE}"/>
              </a:ext>
            </a:extLst>
          </p:cNvPr>
          <p:cNvSpPr/>
          <p:nvPr/>
        </p:nvSpPr>
        <p:spPr>
          <a:xfrm>
            <a:off x="5251938" y="2602524"/>
            <a:ext cx="6510216" cy="826476"/>
          </a:xfrm>
          <a:prstGeom prst="rect">
            <a:avLst/>
          </a:prstGeom>
          <a:noFill/>
          <a:ln w="381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3" name="Rectangle 2">
            <a:extLst>
              <a:ext uri="{FF2B5EF4-FFF2-40B4-BE49-F238E27FC236}">
                <a16:creationId xmlns:a16="http://schemas.microsoft.com/office/drawing/2014/main" id="{DAC23481-5FCE-ADF6-1072-441B81A61296}"/>
              </a:ext>
            </a:extLst>
          </p:cNvPr>
          <p:cNvSpPr/>
          <p:nvPr/>
        </p:nvSpPr>
        <p:spPr>
          <a:xfrm>
            <a:off x="5251938" y="3540369"/>
            <a:ext cx="6510216" cy="1325246"/>
          </a:xfrm>
          <a:prstGeom prst="rect">
            <a:avLst/>
          </a:prstGeom>
          <a:noFill/>
          <a:ln w="38100">
            <a:solidFill>
              <a:schemeClr val="accent2"/>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30455761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CF8628F6-31E1-CDCC-3492-567FBD405CA9}"/>
              </a:ext>
            </a:extLst>
          </p:cNvPr>
          <p:cNvSpPr>
            <a:spLocks noGrp="1"/>
          </p:cNvSpPr>
          <p:nvPr>
            <p:ph type="title"/>
          </p:nvPr>
        </p:nvSpPr>
        <p:spPr/>
        <p:txBody>
          <a:bodyPr/>
          <a:lstStyle/>
          <a:p>
            <a:r>
              <a:rPr lang="en-GB" dirty="0"/>
              <a:t>Backpropagation in our model</a:t>
            </a:r>
            <a:endParaRPr lang="en-SG" dirty="0"/>
          </a:p>
        </p:txBody>
      </p:sp>
      <mc:AlternateContent xmlns:mc="http://schemas.openxmlformats.org/markup-compatibility/2006">
        <mc:Choice xmlns:a14="http://schemas.microsoft.com/office/drawing/2010/main" Requires="a14">
          <p:sp>
            <p:nvSpPr>
              <p:cNvPr id="8" name="Content Placeholder 7">
                <a:extLst>
                  <a:ext uri="{FF2B5EF4-FFF2-40B4-BE49-F238E27FC236}">
                    <a16:creationId xmlns:a16="http://schemas.microsoft.com/office/drawing/2014/main" id="{56F73953-A2CE-A62E-D071-2A65983D9173}"/>
                  </a:ext>
                </a:extLst>
              </p:cNvPr>
              <p:cNvSpPr>
                <a:spLocks noGrp="1"/>
              </p:cNvSpPr>
              <p:nvPr>
                <p:ph sz="half" idx="1"/>
              </p:nvPr>
            </p:nvSpPr>
            <p:spPr>
              <a:xfrm>
                <a:off x="265723" y="1825624"/>
                <a:ext cx="5689600" cy="5032375"/>
              </a:xfrm>
            </p:spPr>
            <p:txBody>
              <a:bodyPr>
                <a:normAutofit/>
              </a:bodyPr>
              <a:lstStyle/>
              <a:p>
                <a:pPr marL="0" indent="0">
                  <a:buNone/>
                </a:pPr>
                <a:r>
                  <a:rPr lang="en-GB" b="1" dirty="0"/>
                  <a:t>Effect of the backpropagation</a:t>
                </a:r>
              </a:p>
              <a:p>
                <a:r>
                  <a:rPr lang="en-GB" dirty="0"/>
                  <a:t>Every time we call the backward() method, our model will update and improve its parameters </a:t>
                </a:r>
                <a14:m>
                  <m:oMath xmlns:m="http://schemas.openxmlformats.org/officeDocument/2006/math">
                    <m:sSub>
                      <m:sSubPr>
                        <m:ctrlPr>
                          <a:rPr lang="en-GB" i="1" dirty="0" smtClean="0">
                            <a:latin typeface="Cambria Math" panose="02040503050406030204" pitchFamily="18" charset="0"/>
                          </a:rPr>
                        </m:ctrlPr>
                      </m:sSubPr>
                      <m:e>
                        <m:r>
                          <a:rPr lang="en-GB" i="1" dirty="0" smtClean="0">
                            <a:latin typeface="Cambria Math" panose="02040503050406030204" pitchFamily="18" charset="0"/>
                          </a:rPr>
                          <m:t>𝑊</m:t>
                        </m:r>
                      </m:e>
                      <m:sub>
                        <m:r>
                          <a:rPr lang="en-GB" i="1" dirty="0" smtClean="0">
                            <a:latin typeface="Cambria Math" panose="02040503050406030204" pitchFamily="18" charset="0"/>
                          </a:rPr>
                          <m:t>1</m:t>
                        </m:r>
                      </m:sub>
                    </m:sSub>
                  </m:oMath>
                </a14:m>
                <a:r>
                  <a:rPr lang="en-GB" dirty="0"/>
                  <a:t>, </a:t>
                </a:r>
                <a14:m>
                  <m:oMath xmlns:m="http://schemas.openxmlformats.org/officeDocument/2006/math">
                    <m:sSub>
                      <m:sSubPr>
                        <m:ctrlPr>
                          <a:rPr lang="en-GB" i="1" dirty="0" smtClean="0">
                            <a:latin typeface="Cambria Math" panose="02040503050406030204" pitchFamily="18" charset="0"/>
                          </a:rPr>
                        </m:ctrlPr>
                      </m:sSubPr>
                      <m:e>
                        <m:r>
                          <a:rPr lang="en-GB" i="1" dirty="0" smtClean="0">
                            <a:latin typeface="Cambria Math" panose="02040503050406030204" pitchFamily="18" charset="0"/>
                          </a:rPr>
                          <m:t>𝑊</m:t>
                        </m:r>
                      </m:e>
                      <m:sub>
                        <m:r>
                          <a:rPr lang="en-GB" i="1" dirty="0" smtClean="0">
                            <a:latin typeface="Cambria Math" panose="02040503050406030204" pitchFamily="18" charset="0"/>
                          </a:rPr>
                          <m:t>2</m:t>
                        </m:r>
                      </m:sub>
                    </m:sSub>
                  </m:oMath>
                </a14:m>
                <a:r>
                  <a:rPr lang="en-GB" dirty="0"/>
                  <a:t>, </a:t>
                </a:r>
                <a14:m>
                  <m:oMath xmlns:m="http://schemas.openxmlformats.org/officeDocument/2006/math">
                    <m:sSub>
                      <m:sSubPr>
                        <m:ctrlPr>
                          <a:rPr lang="en-GB" i="1" dirty="0" smtClean="0">
                            <a:latin typeface="Cambria Math" panose="02040503050406030204" pitchFamily="18" charset="0"/>
                          </a:rPr>
                        </m:ctrlPr>
                      </m:sSubPr>
                      <m:e>
                        <m:r>
                          <a:rPr lang="en-GB" i="1" dirty="0" smtClean="0">
                            <a:latin typeface="Cambria Math" panose="02040503050406030204" pitchFamily="18" charset="0"/>
                          </a:rPr>
                          <m:t>𝑏</m:t>
                        </m:r>
                      </m:e>
                      <m:sub>
                        <m:r>
                          <a:rPr lang="en-GB" i="1" dirty="0" smtClean="0">
                            <a:latin typeface="Cambria Math" panose="02040503050406030204" pitchFamily="18" charset="0"/>
                          </a:rPr>
                          <m:t>1</m:t>
                        </m:r>
                      </m:sub>
                    </m:sSub>
                  </m:oMath>
                </a14:m>
                <a:r>
                  <a:rPr lang="en-GB" dirty="0"/>
                  <a:t> and </a:t>
                </a:r>
                <a14:m>
                  <m:oMath xmlns:m="http://schemas.openxmlformats.org/officeDocument/2006/math">
                    <m:sSub>
                      <m:sSubPr>
                        <m:ctrlPr>
                          <a:rPr lang="en-GB" i="1" dirty="0" smtClean="0">
                            <a:latin typeface="Cambria Math" panose="02040503050406030204" pitchFamily="18" charset="0"/>
                          </a:rPr>
                        </m:ctrlPr>
                      </m:sSubPr>
                      <m:e>
                        <m:r>
                          <a:rPr lang="en-GB" i="1" dirty="0" smtClean="0">
                            <a:latin typeface="Cambria Math" panose="02040503050406030204" pitchFamily="18" charset="0"/>
                          </a:rPr>
                          <m:t>𝑏</m:t>
                        </m:r>
                      </m:e>
                      <m:sub>
                        <m:r>
                          <a:rPr lang="en-GB" i="1" dirty="0" smtClean="0">
                            <a:latin typeface="Cambria Math" panose="02040503050406030204" pitchFamily="18" charset="0"/>
                          </a:rPr>
                          <m:t>2</m:t>
                        </m:r>
                      </m:sub>
                    </m:sSub>
                  </m:oMath>
                </a14:m>
                <a:r>
                  <a:rPr lang="en-GB" dirty="0"/>
                  <a:t>.</a:t>
                </a:r>
              </a:p>
              <a:p>
                <a:r>
                  <a:rPr lang="en-GB" dirty="0"/>
                  <a:t>After every call of backward(), our model seems to become better at the task in question, shown by improvements in loss values, which are decreasing after each iteration of the backward() method.</a:t>
                </a:r>
                <a:endParaRPr lang="en-SG" dirty="0"/>
              </a:p>
            </p:txBody>
          </p:sp>
        </mc:Choice>
        <mc:Fallback>
          <p:sp>
            <p:nvSpPr>
              <p:cNvPr id="8" name="Content Placeholder 7">
                <a:extLst>
                  <a:ext uri="{FF2B5EF4-FFF2-40B4-BE49-F238E27FC236}">
                    <a16:creationId xmlns:a16="http://schemas.microsoft.com/office/drawing/2014/main" id="{56F73953-A2CE-A62E-D071-2A65983D9173}"/>
                  </a:ext>
                </a:extLst>
              </p:cNvPr>
              <p:cNvSpPr>
                <a:spLocks noGrp="1" noRot="1" noChangeAspect="1" noMove="1" noResize="1" noEditPoints="1" noAdjustHandles="1" noChangeArrowheads="1" noChangeShapeType="1" noTextEdit="1"/>
              </p:cNvSpPr>
              <p:nvPr>
                <p:ph sz="half" idx="1"/>
              </p:nvPr>
            </p:nvSpPr>
            <p:spPr>
              <a:xfrm>
                <a:off x="265723" y="1825624"/>
                <a:ext cx="5689600" cy="5032375"/>
              </a:xfrm>
              <a:blipFill>
                <a:blip r:embed="rId2"/>
                <a:stretch>
                  <a:fillRect l="-2251" t="-1937" r="-643"/>
                </a:stretch>
              </a:blipFill>
            </p:spPr>
            <p:txBody>
              <a:bodyPr/>
              <a:lstStyle/>
              <a:p>
                <a:r>
                  <a:rPr lang="en-GB">
                    <a:noFill/>
                  </a:rPr>
                  <a:t> </a:t>
                </a:r>
              </a:p>
            </p:txBody>
          </p:sp>
        </mc:Fallback>
      </mc:AlternateContent>
      <p:pic>
        <p:nvPicPr>
          <p:cNvPr id="5" name="Picture 4">
            <a:extLst>
              <a:ext uri="{FF2B5EF4-FFF2-40B4-BE49-F238E27FC236}">
                <a16:creationId xmlns:a16="http://schemas.microsoft.com/office/drawing/2014/main" id="{D5414E21-5814-E30A-0474-771DE2E61237}"/>
              </a:ext>
            </a:extLst>
          </p:cNvPr>
          <p:cNvPicPr>
            <a:picLocks noChangeAspect="1"/>
          </p:cNvPicPr>
          <p:nvPr/>
        </p:nvPicPr>
        <p:blipFill>
          <a:blip r:embed="rId3"/>
          <a:stretch>
            <a:fillRect/>
          </a:stretch>
        </p:blipFill>
        <p:spPr>
          <a:xfrm>
            <a:off x="6334240" y="1195635"/>
            <a:ext cx="5353797" cy="5201376"/>
          </a:xfrm>
          <a:prstGeom prst="rect">
            <a:avLst/>
          </a:prstGeom>
        </p:spPr>
      </p:pic>
    </p:spTree>
    <p:extLst>
      <p:ext uri="{BB962C8B-B14F-4D97-AF65-F5344CB8AC3E}">
        <p14:creationId xmlns:p14="http://schemas.microsoft.com/office/powerpoint/2010/main" val="403016911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65794E-5838-1441-97AB-02A9B8FB3C2C}"/>
              </a:ext>
            </a:extLst>
          </p:cNvPr>
          <p:cNvSpPr>
            <a:spLocks noGrp="1"/>
          </p:cNvSpPr>
          <p:nvPr>
            <p:ph type="title"/>
          </p:nvPr>
        </p:nvSpPr>
        <p:spPr/>
        <p:txBody>
          <a:bodyPr/>
          <a:lstStyle/>
          <a:p>
            <a:r>
              <a:rPr lang="en-GB" dirty="0"/>
              <a:t>Training procedure, in short (reminder).</a:t>
            </a:r>
            <a:endParaRPr lang="en-SG" dirty="0"/>
          </a:p>
        </p:txBody>
      </p:sp>
      <p:graphicFrame>
        <p:nvGraphicFramePr>
          <p:cNvPr id="3" name="Diagram 2">
            <a:extLst>
              <a:ext uri="{FF2B5EF4-FFF2-40B4-BE49-F238E27FC236}">
                <a16:creationId xmlns:a16="http://schemas.microsoft.com/office/drawing/2014/main" id="{A373DBF1-90E3-2E03-0911-F3E9A33CFCAF}"/>
              </a:ext>
            </a:extLst>
          </p:cNvPr>
          <p:cNvGraphicFramePr/>
          <p:nvPr>
            <p:extLst>
              <p:ext uri="{D42A27DB-BD31-4B8C-83A1-F6EECF244321}">
                <p14:modId xmlns:p14="http://schemas.microsoft.com/office/powerpoint/2010/main" val="651931465"/>
              </p:ext>
            </p:extLst>
          </p:nvPr>
        </p:nvGraphicFramePr>
        <p:xfrm>
          <a:off x="1126477" y="1562469"/>
          <a:ext cx="9970610" cy="506915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TextBox 3">
            <a:extLst>
              <a:ext uri="{FF2B5EF4-FFF2-40B4-BE49-F238E27FC236}">
                <a16:creationId xmlns:a16="http://schemas.microsoft.com/office/drawing/2014/main" id="{22DABBCF-853A-F78E-B5E6-9851A9319DB0}"/>
              </a:ext>
            </a:extLst>
          </p:cNvPr>
          <p:cNvSpPr txBox="1"/>
          <p:nvPr/>
        </p:nvSpPr>
        <p:spPr>
          <a:xfrm>
            <a:off x="7236542" y="2083979"/>
            <a:ext cx="1415845" cy="461665"/>
          </a:xfrm>
          <a:prstGeom prst="rect">
            <a:avLst/>
          </a:prstGeom>
          <a:noFill/>
        </p:spPr>
        <p:txBody>
          <a:bodyPr wrap="square" rtlCol="0">
            <a:spAutoFit/>
          </a:bodyPr>
          <a:lstStyle/>
          <a:p>
            <a:r>
              <a:rPr lang="en-GB" sz="2400" b="1" dirty="0">
                <a:solidFill>
                  <a:srgbClr val="00B050"/>
                </a:solidFill>
                <a:sym typeface="Wingdings" panose="05000000000000000000" pitchFamily="2" charset="2"/>
              </a:rPr>
              <a:t> </a:t>
            </a:r>
            <a:r>
              <a:rPr lang="en-GB" sz="2400" b="1" dirty="0">
                <a:solidFill>
                  <a:srgbClr val="00B050"/>
                </a:solidFill>
              </a:rPr>
              <a:t>Done.</a:t>
            </a:r>
          </a:p>
        </p:txBody>
      </p:sp>
      <p:sp>
        <p:nvSpPr>
          <p:cNvPr id="6" name="TextBox 5">
            <a:extLst>
              <a:ext uri="{FF2B5EF4-FFF2-40B4-BE49-F238E27FC236}">
                <a16:creationId xmlns:a16="http://schemas.microsoft.com/office/drawing/2014/main" id="{E77C15A2-7E87-E209-2081-6974AE7A2A70}"/>
              </a:ext>
            </a:extLst>
          </p:cNvPr>
          <p:cNvSpPr txBox="1"/>
          <p:nvPr/>
        </p:nvSpPr>
        <p:spPr>
          <a:xfrm>
            <a:off x="9020561" y="5104026"/>
            <a:ext cx="1469922" cy="461665"/>
          </a:xfrm>
          <a:prstGeom prst="rect">
            <a:avLst/>
          </a:prstGeom>
          <a:noFill/>
        </p:spPr>
        <p:txBody>
          <a:bodyPr wrap="square" rtlCol="0">
            <a:spAutoFit/>
          </a:bodyPr>
          <a:lstStyle/>
          <a:p>
            <a:r>
              <a:rPr lang="en-GB" sz="2400" b="1" dirty="0">
                <a:solidFill>
                  <a:srgbClr val="00B050"/>
                </a:solidFill>
                <a:sym typeface="Wingdings" panose="05000000000000000000" pitchFamily="2" charset="2"/>
              </a:rPr>
              <a:t> </a:t>
            </a:r>
            <a:r>
              <a:rPr lang="en-GB" sz="2400" b="1" dirty="0">
                <a:solidFill>
                  <a:srgbClr val="00B050"/>
                </a:solidFill>
              </a:rPr>
              <a:t>Done.</a:t>
            </a:r>
          </a:p>
        </p:txBody>
      </p:sp>
      <p:sp>
        <p:nvSpPr>
          <p:cNvPr id="7" name="TextBox 6">
            <a:extLst>
              <a:ext uri="{FF2B5EF4-FFF2-40B4-BE49-F238E27FC236}">
                <a16:creationId xmlns:a16="http://schemas.microsoft.com/office/drawing/2014/main" id="{E38B8996-183E-C7D3-C2BD-85890F670A0F}"/>
              </a:ext>
            </a:extLst>
          </p:cNvPr>
          <p:cNvSpPr txBox="1"/>
          <p:nvPr/>
        </p:nvSpPr>
        <p:spPr>
          <a:xfrm>
            <a:off x="3810000" y="6169954"/>
            <a:ext cx="1179871" cy="461665"/>
          </a:xfrm>
          <a:prstGeom prst="rect">
            <a:avLst/>
          </a:prstGeom>
          <a:noFill/>
        </p:spPr>
        <p:txBody>
          <a:bodyPr wrap="square" rtlCol="0">
            <a:spAutoFit/>
          </a:bodyPr>
          <a:lstStyle/>
          <a:p>
            <a:r>
              <a:rPr lang="en-GB" sz="2400" b="1" dirty="0">
                <a:solidFill>
                  <a:srgbClr val="FF0000"/>
                </a:solidFill>
              </a:rPr>
              <a:t>Next!</a:t>
            </a:r>
          </a:p>
        </p:txBody>
      </p:sp>
    </p:spTree>
    <p:extLst>
      <p:ext uri="{BB962C8B-B14F-4D97-AF65-F5344CB8AC3E}">
        <p14:creationId xmlns:p14="http://schemas.microsoft.com/office/powerpoint/2010/main" val="173025226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6">
            <a:extLst>
              <a:ext uri="{FF2B5EF4-FFF2-40B4-BE49-F238E27FC236}">
                <a16:creationId xmlns:a16="http://schemas.microsoft.com/office/drawing/2014/main" id="{75BA27BA-A00B-0FCE-0582-78B6656F33F4}"/>
              </a:ext>
            </a:extLst>
          </p:cNvPr>
          <p:cNvSpPr txBox="1">
            <a:spLocks/>
          </p:cNvSpPr>
          <p:nvPr/>
        </p:nvSpPr>
        <p:spPr>
          <a:xfrm>
            <a:off x="838200" y="365125"/>
            <a:ext cx="10515600" cy="132556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endParaRPr lang="en-SG" dirty="0"/>
          </a:p>
        </p:txBody>
      </p:sp>
      <p:sp>
        <p:nvSpPr>
          <p:cNvPr id="9" name="Title 8">
            <a:extLst>
              <a:ext uri="{FF2B5EF4-FFF2-40B4-BE49-F238E27FC236}">
                <a16:creationId xmlns:a16="http://schemas.microsoft.com/office/drawing/2014/main" id="{C36A3827-979C-6ACF-D7C4-9F6B61648B99}"/>
              </a:ext>
            </a:extLst>
          </p:cNvPr>
          <p:cNvSpPr>
            <a:spLocks noGrp="1"/>
          </p:cNvSpPr>
          <p:nvPr>
            <p:ph type="title"/>
          </p:nvPr>
        </p:nvSpPr>
        <p:spPr/>
        <p:txBody>
          <a:bodyPr/>
          <a:lstStyle/>
          <a:p>
            <a:r>
              <a:rPr lang="en-GB" dirty="0"/>
              <a:t>Trainer function for our model</a:t>
            </a:r>
            <a:endParaRPr lang="en-SG" dirty="0"/>
          </a:p>
        </p:txBody>
      </p:sp>
      <p:pic>
        <p:nvPicPr>
          <p:cNvPr id="15" name="Picture 14">
            <a:extLst>
              <a:ext uri="{FF2B5EF4-FFF2-40B4-BE49-F238E27FC236}">
                <a16:creationId xmlns:a16="http://schemas.microsoft.com/office/drawing/2014/main" id="{D5BB952A-D02B-AB55-6062-2A9EE5E7F4D7}"/>
              </a:ext>
            </a:extLst>
          </p:cNvPr>
          <p:cNvPicPr>
            <a:picLocks noChangeAspect="1"/>
          </p:cNvPicPr>
          <p:nvPr/>
        </p:nvPicPr>
        <p:blipFill rotWithShape="1">
          <a:blip r:embed="rId2"/>
          <a:srcRect l="6500"/>
          <a:stretch/>
        </p:blipFill>
        <p:spPr>
          <a:xfrm>
            <a:off x="5240282" y="1574398"/>
            <a:ext cx="6829951" cy="5096789"/>
          </a:xfrm>
          <a:prstGeom prst="rect">
            <a:avLst/>
          </a:prstGeom>
        </p:spPr>
      </p:pic>
      <mc:AlternateContent xmlns:mc="http://schemas.openxmlformats.org/markup-compatibility/2006" xmlns:a14="http://schemas.microsoft.com/office/drawing/2010/main">
        <mc:Choice Requires="a14">
          <p:sp>
            <p:nvSpPr>
              <p:cNvPr id="16" name="Content Placeholder 7">
                <a:extLst>
                  <a:ext uri="{FF2B5EF4-FFF2-40B4-BE49-F238E27FC236}">
                    <a16:creationId xmlns:a16="http://schemas.microsoft.com/office/drawing/2014/main" id="{5CF0157F-6568-59C9-9C76-67042E94E139}"/>
                  </a:ext>
                </a:extLst>
              </p:cNvPr>
              <p:cNvSpPr>
                <a:spLocks noGrp="1"/>
              </p:cNvSpPr>
              <p:nvPr>
                <p:ph sz="half" idx="1"/>
              </p:nvPr>
            </p:nvSpPr>
            <p:spPr>
              <a:xfrm>
                <a:off x="265722" y="1825624"/>
                <a:ext cx="4736123" cy="4945553"/>
              </a:xfrm>
            </p:spPr>
            <p:txBody>
              <a:bodyPr>
                <a:normAutofit fontScale="92500" lnSpcReduction="10000"/>
              </a:bodyPr>
              <a:lstStyle/>
              <a:p>
                <a:pPr marL="0" indent="0">
                  <a:buNone/>
                </a:pPr>
                <a:r>
                  <a:rPr lang="en-GB" b="1" dirty="0"/>
                  <a:t>Train function implementation</a:t>
                </a:r>
              </a:p>
              <a:p>
                <a:r>
                  <a:rPr lang="en-GB" dirty="0"/>
                  <a:t>Iterate the backward() method for a given number of iterations </a:t>
                </a:r>
                <a14:m>
                  <m:oMath xmlns:m="http://schemas.openxmlformats.org/officeDocument/2006/math">
                    <m:sSub>
                      <m:sSubPr>
                        <m:ctrlPr>
                          <a:rPr lang="en-GB" i="1" dirty="0" smtClean="0">
                            <a:latin typeface="Cambria Math" panose="02040503050406030204" pitchFamily="18" charset="0"/>
                          </a:rPr>
                        </m:ctrlPr>
                      </m:sSubPr>
                      <m:e>
                        <m:r>
                          <a:rPr lang="en-GB" i="1" dirty="0" smtClean="0">
                            <a:latin typeface="Cambria Math" panose="02040503050406030204" pitchFamily="18" charset="0"/>
                          </a:rPr>
                          <m:t>𝑁</m:t>
                        </m:r>
                      </m:e>
                      <m:sub>
                        <m:r>
                          <m:rPr>
                            <m:sty m:val="p"/>
                          </m:rPr>
                          <a:rPr lang="en-GB" i="1" dirty="0" smtClean="0">
                            <a:latin typeface="Cambria Math" panose="02040503050406030204" pitchFamily="18" charset="0"/>
                          </a:rPr>
                          <m:t>ma</m:t>
                        </m:r>
                        <m:r>
                          <m:rPr>
                            <m:sty m:val="p"/>
                          </m:rPr>
                          <a:rPr lang="en-GB" i="1" dirty="0" err="1">
                            <a:latin typeface="Cambria Math" panose="02040503050406030204" pitchFamily="18" charset="0"/>
                          </a:rPr>
                          <m:t>x</m:t>
                        </m:r>
                      </m:sub>
                    </m:sSub>
                  </m:oMath>
                </a14:m>
                <a:r>
                  <a:rPr lang="en-SG" dirty="0"/>
                  <a:t>.</a:t>
                </a:r>
              </a:p>
              <a:p>
                <a:r>
                  <a:rPr lang="en-SG" dirty="0"/>
                  <a:t>Display new loss values and append them in a list for display later.</a:t>
                </a:r>
              </a:p>
              <a:p>
                <a:r>
                  <a:rPr lang="en-SG" dirty="0"/>
                  <a:t>Also implemented an early stopping, which will break for loop if no change in parameters during an iteration of backward().</a:t>
                </a:r>
              </a:p>
              <a:p>
                <a:r>
                  <a:rPr lang="en-SG" dirty="0"/>
                  <a:t>Similar to GD in Notebook 2!</a:t>
                </a:r>
              </a:p>
            </p:txBody>
          </p:sp>
        </mc:Choice>
        <mc:Fallback xmlns="">
          <p:sp>
            <p:nvSpPr>
              <p:cNvPr id="16" name="Content Placeholder 7">
                <a:extLst>
                  <a:ext uri="{FF2B5EF4-FFF2-40B4-BE49-F238E27FC236}">
                    <a16:creationId xmlns:a16="http://schemas.microsoft.com/office/drawing/2014/main" id="{5CF0157F-6568-59C9-9C76-67042E94E139}"/>
                  </a:ext>
                </a:extLst>
              </p:cNvPr>
              <p:cNvSpPr>
                <a:spLocks noGrp="1" noRot="1" noChangeAspect="1" noMove="1" noResize="1" noEditPoints="1" noAdjustHandles="1" noChangeArrowheads="1" noChangeShapeType="1" noTextEdit="1"/>
              </p:cNvSpPr>
              <p:nvPr>
                <p:ph sz="half" idx="1"/>
              </p:nvPr>
            </p:nvSpPr>
            <p:spPr>
              <a:xfrm>
                <a:off x="265722" y="1825624"/>
                <a:ext cx="4736123" cy="4945553"/>
              </a:xfrm>
              <a:blipFill>
                <a:blip r:embed="rId3"/>
                <a:stretch>
                  <a:fillRect l="-2317" t="-2463" r="-3089"/>
                </a:stretch>
              </a:blipFill>
            </p:spPr>
            <p:txBody>
              <a:bodyPr/>
              <a:lstStyle/>
              <a:p>
                <a:r>
                  <a:rPr lang="en-GB">
                    <a:noFill/>
                  </a:rPr>
                  <a:t> </a:t>
                </a:r>
              </a:p>
            </p:txBody>
          </p:sp>
        </mc:Fallback>
      </mc:AlternateContent>
    </p:spTree>
    <p:extLst>
      <p:ext uri="{BB962C8B-B14F-4D97-AF65-F5344CB8AC3E}">
        <p14:creationId xmlns:p14="http://schemas.microsoft.com/office/powerpoint/2010/main" val="1741871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D40417-A4D3-4CE8-96E7-708E2439AE7B}"/>
              </a:ext>
            </a:extLst>
          </p:cNvPr>
          <p:cNvSpPr>
            <a:spLocks noGrp="1"/>
          </p:cNvSpPr>
          <p:nvPr>
            <p:ph type="title"/>
          </p:nvPr>
        </p:nvSpPr>
        <p:spPr/>
        <p:txBody>
          <a:bodyPr/>
          <a:lstStyle/>
          <a:p>
            <a:r>
              <a:rPr lang="en-US" dirty="0"/>
              <a:t>About this lecture</a:t>
            </a:r>
            <a:endParaRPr lang="en-GB" dirty="0"/>
          </a:p>
        </p:txBody>
      </p:sp>
      <p:sp>
        <p:nvSpPr>
          <p:cNvPr id="3" name="Content Placeholder 2">
            <a:extLst>
              <a:ext uri="{FF2B5EF4-FFF2-40B4-BE49-F238E27FC236}">
                <a16:creationId xmlns:a16="http://schemas.microsoft.com/office/drawing/2014/main" id="{35995840-A9D9-479A-A34F-EA7DC229D38E}"/>
              </a:ext>
            </a:extLst>
          </p:cNvPr>
          <p:cNvSpPr>
            <a:spLocks noGrp="1"/>
          </p:cNvSpPr>
          <p:nvPr>
            <p:ph idx="1"/>
          </p:nvPr>
        </p:nvSpPr>
        <p:spPr>
          <a:xfrm>
            <a:off x="838200" y="1825625"/>
            <a:ext cx="10515600" cy="4827102"/>
          </a:xfrm>
        </p:spPr>
        <p:txBody>
          <a:bodyPr>
            <a:normAutofit/>
          </a:bodyPr>
          <a:lstStyle/>
          <a:p>
            <a:pPr marL="514350" indent="-514350">
              <a:buFont typeface="+mj-lt"/>
              <a:buAutoNum type="arabicPeriod"/>
            </a:pPr>
            <a:r>
              <a:rPr lang="en-US" dirty="0">
                <a:solidFill>
                  <a:schemeClr val="bg1">
                    <a:lumMod val="50000"/>
                  </a:schemeClr>
                </a:solidFill>
              </a:rPr>
              <a:t>How to </a:t>
            </a:r>
            <a:r>
              <a:rPr lang="en-US" b="1" dirty="0">
                <a:solidFill>
                  <a:schemeClr val="bg1">
                    <a:lumMod val="50000"/>
                  </a:schemeClr>
                </a:solidFill>
              </a:rPr>
              <a:t>implement</a:t>
            </a:r>
            <a:r>
              <a:rPr lang="en-US" dirty="0">
                <a:solidFill>
                  <a:schemeClr val="bg1">
                    <a:lumMod val="50000"/>
                  </a:schemeClr>
                </a:solidFill>
              </a:rPr>
              <a:t> </a:t>
            </a:r>
            <a:r>
              <a:rPr lang="en-US" b="1" dirty="0">
                <a:solidFill>
                  <a:schemeClr val="bg1">
                    <a:lumMod val="50000"/>
                  </a:schemeClr>
                </a:solidFill>
              </a:rPr>
              <a:t>a</a:t>
            </a:r>
            <a:r>
              <a:rPr lang="en-US" dirty="0">
                <a:solidFill>
                  <a:schemeClr val="bg1">
                    <a:lumMod val="50000"/>
                  </a:schemeClr>
                </a:solidFill>
              </a:rPr>
              <a:t> </a:t>
            </a:r>
            <a:r>
              <a:rPr lang="en-US" b="1" dirty="0">
                <a:solidFill>
                  <a:schemeClr val="bg1">
                    <a:lumMod val="50000"/>
                  </a:schemeClr>
                </a:solidFill>
              </a:rPr>
              <a:t>shallow</a:t>
            </a:r>
            <a:r>
              <a:rPr lang="en-US" dirty="0">
                <a:solidFill>
                  <a:schemeClr val="bg1">
                    <a:lumMod val="50000"/>
                  </a:schemeClr>
                </a:solidFill>
              </a:rPr>
              <a:t> </a:t>
            </a:r>
            <a:r>
              <a:rPr lang="en-US" b="1" dirty="0">
                <a:solidFill>
                  <a:schemeClr val="bg1">
                    <a:lumMod val="50000"/>
                  </a:schemeClr>
                </a:solidFill>
              </a:rPr>
              <a:t>Neural</a:t>
            </a:r>
            <a:r>
              <a:rPr lang="en-US" dirty="0">
                <a:solidFill>
                  <a:schemeClr val="bg1">
                    <a:lumMod val="50000"/>
                  </a:schemeClr>
                </a:solidFill>
              </a:rPr>
              <a:t> </a:t>
            </a:r>
            <a:r>
              <a:rPr lang="en-US" b="1" dirty="0">
                <a:solidFill>
                  <a:schemeClr val="bg1">
                    <a:lumMod val="50000"/>
                  </a:schemeClr>
                </a:solidFill>
              </a:rPr>
              <a:t>Network</a:t>
            </a:r>
            <a:r>
              <a:rPr lang="en-US" dirty="0">
                <a:solidFill>
                  <a:schemeClr val="bg1">
                    <a:lumMod val="50000"/>
                  </a:schemeClr>
                </a:solidFill>
              </a:rPr>
              <a:t> manually and define a </a:t>
            </a:r>
            <a:r>
              <a:rPr lang="en-US" b="1" dirty="0">
                <a:solidFill>
                  <a:schemeClr val="bg1">
                    <a:lumMod val="50000"/>
                  </a:schemeClr>
                </a:solidFill>
              </a:rPr>
              <a:t>forward</a:t>
            </a:r>
            <a:r>
              <a:rPr lang="en-US" dirty="0">
                <a:solidFill>
                  <a:schemeClr val="bg1">
                    <a:lumMod val="50000"/>
                  </a:schemeClr>
                </a:solidFill>
              </a:rPr>
              <a:t> </a:t>
            </a:r>
            <a:r>
              <a:rPr lang="en-US" b="1" dirty="0">
                <a:solidFill>
                  <a:schemeClr val="bg1">
                    <a:lumMod val="50000"/>
                  </a:schemeClr>
                </a:solidFill>
              </a:rPr>
              <a:t>propagation</a:t>
            </a:r>
            <a:r>
              <a:rPr lang="en-US" dirty="0">
                <a:solidFill>
                  <a:schemeClr val="bg1">
                    <a:lumMod val="50000"/>
                  </a:schemeClr>
                </a:solidFill>
              </a:rPr>
              <a:t> method for it?</a:t>
            </a:r>
          </a:p>
          <a:p>
            <a:pPr marL="514350" indent="-514350">
              <a:buFont typeface="+mj-lt"/>
              <a:buAutoNum type="arabicPeriod"/>
            </a:pPr>
            <a:r>
              <a:rPr lang="en-US" u="sng" dirty="0">
                <a:solidFill>
                  <a:srgbClr val="C00000"/>
                </a:solidFill>
              </a:rPr>
              <a:t>Next million dollar question:</a:t>
            </a:r>
            <a:r>
              <a:rPr lang="en-US" dirty="0">
                <a:solidFill>
                  <a:srgbClr val="C00000"/>
                </a:solidFill>
              </a:rPr>
              <a:t> How to </a:t>
            </a:r>
            <a:r>
              <a:rPr lang="en-US" b="1" dirty="0">
                <a:solidFill>
                  <a:srgbClr val="C00000"/>
                </a:solidFill>
              </a:rPr>
              <a:t>train</a:t>
            </a:r>
            <a:r>
              <a:rPr lang="en-US" dirty="0">
                <a:solidFill>
                  <a:srgbClr val="C00000"/>
                </a:solidFill>
              </a:rPr>
              <a:t> </a:t>
            </a:r>
            <a:r>
              <a:rPr lang="en-US" b="1" dirty="0">
                <a:solidFill>
                  <a:srgbClr val="C00000"/>
                </a:solidFill>
              </a:rPr>
              <a:t>a shallow Neural Network </a:t>
            </a:r>
            <a:r>
              <a:rPr lang="en-US" dirty="0">
                <a:solidFill>
                  <a:srgbClr val="C00000"/>
                </a:solidFill>
              </a:rPr>
              <a:t>using </a:t>
            </a:r>
            <a:r>
              <a:rPr lang="en-US" b="1" dirty="0">
                <a:solidFill>
                  <a:srgbClr val="C00000"/>
                </a:solidFill>
              </a:rPr>
              <a:t>backpropagation</a:t>
            </a:r>
            <a:r>
              <a:rPr lang="en-US" dirty="0">
                <a:solidFill>
                  <a:srgbClr val="C00000"/>
                </a:solidFill>
              </a:rPr>
              <a:t>? </a:t>
            </a:r>
          </a:p>
          <a:p>
            <a:pPr marL="514350" indent="-514350">
              <a:buFont typeface="+mj-lt"/>
              <a:buAutoNum type="arabicPeriod"/>
            </a:pPr>
            <a:r>
              <a:rPr lang="en-US" dirty="0"/>
              <a:t>How to define </a:t>
            </a:r>
            <a:r>
              <a:rPr lang="en-US" b="1" dirty="0"/>
              <a:t>backward</a:t>
            </a:r>
            <a:r>
              <a:rPr lang="en-US" dirty="0"/>
              <a:t> </a:t>
            </a:r>
            <a:r>
              <a:rPr lang="en-US" b="1" dirty="0"/>
              <a:t>propagation</a:t>
            </a:r>
            <a:r>
              <a:rPr lang="en-US" dirty="0"/>
              <a:t> and </a:t>
            </a:r>
            <a:r>
              <a:rPr lang="en-US" b="1" dirty="0"/>
              <a:t>trainer</a:t>
            </a:r>
            <a:r>
              <a:rPr lang="en-US" dirty="0"/>
              <a:t> functions?</a:t>
            </a:r>
          </a:p>
          <a:p>
            <a:pPr marL="514350" indent="-514350">
              <a:buFont typeface="+mj-lt"/>
              <a:buAutoNum type="arabicPeriod"/>
            </a:pPr>
            <a:endParaRPr lang="en-US" dirty="0"/>
          </a:p>
          <a:p>
            <a:pPr marL="514350" indent="-514350">
              <a:buFont typeface="+mj-lt"/>
              <a:buAutoNum type="arabicPeriod"/>
            </a:pPr>
            <a:endParaRPr lang="en-GB" dirty="0"/>
          </a:p>
        </p:txBody>
      </p:sp>
    </p:spTree>
    <p:extLst>
      <p:ext uri="{BB962C8B-B14F-4D97-AF65-F5344CB8AC3E}">
        <p14:creationId xmlns:p14="http://schemas.microsoft.com/office/powerpoint/2010/main" val="14646695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273E8C8-D9B8-0CFB-D144-4318B5BEFA20}"/>
              </a:ext>
            </a:extLst>
          </p:cNvPr>
          <p:cNvPicPr>
            <a:picLocks noChangeAspect="1"/>
          </p:cNvPicPr>
          <p:nvPr/>
        </p:nvPicPr>
        <p:blipFill>
          <a:blip r:embed="rId2"/>
          <a:stretch>
            <a:fillRect/>
          </a:stretch>
        </p:blipFill>
        <p:spPr>
          <a:xfrm>
            <a:off x="138708" y="1693454"/>
            <a:ext cx="11978764" cy="4574484"/>
          </a:xfrm>
          <a:prstGeom prst="rect">
            <a:avLst/>
          </a:prstGeom>
        </p:spPr>
      </p:pic>
      <p:sp>
        <p:nvSpPr>
          <p:cNvPr id="7" name="Title 6">
            <a:extLst>
              <a:ext uri="{FF2B5EF4-FFF2-40B4-BE49-F238E27FC236}">
                <a16:creationId xmlns:a16="http://schemas.microsoft.com/office/drawing/2014/main" id="{882A5723-946A-3C33-33F1-D6F42AB5DD82}"/>
              </a:ext>
            </a:extLst>
          </p:cNvPr>
          <p:cNvSpPr>
            <a:spLocks noGrp="1"/>
          </p:cNvSpPr>
          <p:nvPr>
            <p:ph type="title"/>
          </p:nvPr>
        </p:nvSpPr>
        <p:spPr/>
        <p:txBody>
          <a:bodyPr/>
          <a:lstStyle/>
          <a:p>
            <a:r>
              <a:rPr lang="en-GB" dirty="0"/>
              <a:t>Trainer function for our model</a:t>
            </a:r>
            <a:endParaRPr lang="en-SG" dirty="0"/>
          </a:p>
        </p:txBody>
      </p:sp>
      <p:sp>
        <p:nvSpPr>
          <p:cNvPr id="2" name="Title 1">
            <a:extLst>
              <a:ext uri="{FF2B5EF4-FFF2-40B4-BE49-F238E27FC236}">
                <a16:creationId xmlns:a16="http://schemas.microsoft.com/office/drawing/2014/main" id="{7E88A7AC-899E-B788-34CD-EBC34917E865}"/>
              </a:ext>
            </a:extLst>
          </p:cNvPr>
          <p:cNvSpPr txBox="1">
            <a:spLocks/>
          </p:cNvSpPr>
          <p:nvPr/>
        </p:nvSpPr>
        <p:spPr>
          <a:xfrm flipH="1">
            <a:off x="4946682" y="2831689"/>
            <a:ext cx="6773369" cy="304880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600" b="1" dirty="0">
                <a:solidFill>
                  <a:schemeClr val="accent2"/>
                </a:solidFill>
              </a:rPr>
              <a:t>Successful training as losses are decreasing over iterations?</a:t>
            </a:r>
            <a:endParaRPr lang="en-SG" sz="3600" b="1" dirty="0">
              <a:solidFill>
                <a:schemeClr val="accent2"/>
              </a:solidFill>
            </a:endParaRPr>
          </a:p>
        </p:txBody>
      </p:sp>
    </p:spTree>
    <p:extLst>
      <p:ext uri="{BB962C8B-B14F-4D97-AF65-F5344CB8AC3E}">
        <p14:creationId xmlns:p14="http://schemas.microsoft.com/office/powerpoint/2010/main" val="213487936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882A5723-946A-3C33-33F1-D6F42AB5DD82}"/>
              </a:ext>
            </a:extLst>
          </p:cNvPr>
          <p:cNvSpPr>
            <a:spLocks noGrp="1"/>
          </p:cNvSpPr>
          <p:nvPr>
            <p:ph type="title"/>
          </p:nvPr>
        </p:nvSpPr>
        <p:spPr/>
        <p:txBody>
          <a:bodyPr/>
          <a:lstStyle/>
          <a:p>
            <a:r>
              <a:rPr lang="en-GB" dirty="0"/>
              <a:t>Trainer function for our model</a:t>
            </a:r>
            <a:endParaRPr lang="en-SG" dirty="0"/>
          </a:p>
        </p:txBody>
      </p:sp>
      <p:sp>
        <p:nvSpPr>
          <p:cNvPr id="4" name="Content Placeholder 3">
            <a:extLst>
              <a:ext uri="{FF2B5EF4-FFF2-40B4-BE49-F238E27FC236}">
                <a16:creationId xmlns:a16="http://schemas.microsoft.com/office/drawing/2014/main" id="{720BC5D3-5690-1CC7-4476-5F4D434E7343}"/>
              </a:ext>
            </a:extLst>
          </p:cNvPr>
          <p:cNvSpPr>
            <a:spLocks noGrp="1"/>
          </p:cNvSpPr>
          <p:nvPr>
            <p:ph idx="1"/>
          </p:nvPr>
        </p:nvSpPr>
        <p:spPr/>
        <p:txBody>
          <a:bodyPr/>
          <a:lstStyle/>
          <a:p>
            <a:pPr marL="0" indent="0">
              <a:buNone/>
            </a:pPr>
            <a:r>
              <a:rPr lang="en-GB" dirty="0"/>
              <a:t>The curves below are called </a:t>
            </a:r>
            <a:r>
              <a:rPr lang="en-GB" b="1" dirty="0"/>
              <a:t>training curves </a:t>
            </a:r>
            <a:r>
              <a:rPr lang="en-GB" dirty="0"/>
              <a:t>and are useful to show how the training went (make an extra viz method to be used </a:t>
            </a:r>
            <a:r>
              <a:rPr lang="en-GB"/>
              <a:t>after training?).</a:t>
            </a:r>
            <a:endParaRPr lang="en-SG" dirty="0"/>
          </a:p>
        </p:txBody>
      </p:sp>
      <p:pic>
        <p:nvPicPr>
          <p:cNvPr id="3" name="Picture 2">
            <a:extLst>
              <a:ext uri="{FF2B5EF4-FFF2-40B4-BE49-F238E27FC236}">
                <a16:creationId xmlns:a16="http://schemas.microsoft.com/office/drawing/2014/main" id="{9E78ADEC-B29A-5E01-25E5-5D154C757A8E}"/>
              </a:ext>
            </a:extLst>
          </p:cNvPr>
          <p:cNvPicPr>
            <a:picLocks noChangeAspect="1"/>
          </p:cNvPicPr>
          <p:nvPr/>
        </p:nvPicPr>
        <p:blipFill rotWithShape="1">
          <a:blip r:embed="rId2"/>
          <a:srcRect r="50000"/>
          <a:stretch/>
        </p:blipFill>
        <p:spPr>
          <a:xfrm>
            <a:off x="435199" y="2747847"/>
            <a:ext cx="5660802" cy="4110153"/>
          </a:xfrm>
          <a:prstGeom prst="rect">
            <a:avLst/>
          </a:prstGeom>
        </p:spPr>
      </p:pic>
      <p:sp>
        <p:nvSpPr>
          <p:cNvPr id="2" name="Title 1">
            <a:extLst>
              <a:ext uri="{FF2B5EF4-FFF2-40B4-BE49-F238E27FC236}">
                <a16:creationId xmlns:a16="http://schemas.microsoft.com/office/drawing/2014/main" id="{4197B373-35AF-E358-C817-5CD737AE27B9}"/>
              </a:ext>
            </a:extLst>
          </p:cNvPr>
          <p:cNvSpPr txBox="1">
            <a:spLocks/>
          </p:cNvSpPr>
          <p:nvPr/>
        </p:nvSpPr>
        <p:spPr>
          <a:xfrm flipH="1">
            <a:off x="6744928" y="3128160"/>
            <a:ext cx="5011871" cy="304880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GB" sz="3600" b="1" dirty="0">
                <a:solidFill>
                  <a:schemeClr val="accent2"/>
                </a:solidFill>
              </a:rPr>
              <a:t>Loss has decreased and </a:t>
            </a:r>
            <a:r>
              <a:rPr lang="en-GB" sz="3600" b="1">
                <a:solidFill>
                  <a:schemeClr val="accent2"/>
                </a:solidFill>
              </a:rPr>
              <a:t>converged.</a:t>
            </a:r>
          </a:p>
          <a:p>
            <a:r>
              <a:rPr lang="en-GB" sz="3600" b="1">
                <a:solidFill>
                  <a:schemeClr val="accent2"/>
                </a:solidFill>
              </a:rPr>
              <a:t>Confirmed </a:t>
            </a:r>
            <a:r>
              <a:rPr lang="en-GB" sz="3600" b="1" dirty="0">
                <a:solidFill>
                  <a:schemeClr val="accent2"/>
                </a:solidFill>
              </a:rPr>
              <a:t>training?</a:t>
            </a:r>
            <a:endParaRPr lang="en-SG" sz="3600" b="1" dirty="0">
              <a:solidFill>
                <a:schemeClr val="accent2"/>
              </a:solidFill>
            </a:endParaRPr>
          </a:p>
        </p:txBody>
      </p:sp>
    </p:spTree>
    <p:extLst>
      <p:ext uri="{BB962C8B-B14F-4D97-AF65-F5344CB8AC3E}">
        <p14:creationId xmlns:p14="http://schemas.microsoft.com/office/powerpoint/2010/main" val="116287820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4B51D0-3157-BB55-3D73-2FB657EE111C}"/>
              </a:ext>
            </a:extLst>
          </p:cNvPr>
          <p:cNvSpPr>
            <a:spLocks noGrp="1"/>
          </p:cNvSpPr>
          <p:nvPr>
            <p:ph type="title"/>
          </p:nvPr>
        </p:nvSpPr>
        <p:spPr>
          <a:xfrm>
            <a:off x="205273" y="365125"/>
            <a:ext cx="4012163" cy="6203626"/>
          </a:xfrm>
        </p:spPr>
        <p:txBody>
          <a:bodyPr>
            <a:normAutofit/>
          </a:bodyPr>
          <a:lstStyle/>
          <a:p>
            <a:r>
              <a:rPr lang="en-GB" dirty="0"/>
              <a:t>Finally, we will make the trainer function and the performance curves function into methods for our class.</a:t>
            </a:r>
            <a:endParaRPr lang="en-SG" dirty="0"/>
          </a:p>
        </p:txBody>
      </p:sp>
      <p:pic>
        <p:nvPicPr>
          <p:cNvPr id="4" name="Picture 3">
            <a:extLst>
              <a:ext uri="{FF2B5EF4-FFF2-40B4-BE49-F238E27FC236}">
                <a16:creationId xmlns:a16="http://schemas.microsoft.com/office/drawing/2014/main" id="{67BACBEC-BCD7-CC8D-3FB8-E80788F60BDF}"/>
              </a:ext>
            </a:extLst>
          </p:cNvPr>
          <p:cNvPicPr>
            <a:picLocks noChangeAspect="1"/>
          </p:cNvPicPr>
          <p:nvPr/>
        </p:nvPicPr>
        <p:blipFill>
          <a:blip r:embed="rId2"/>
          <a:stretch>
            <a:fillRect/>
          </a:stretch>
        </p:blipFill>
        <p:spPr>
          <a:xfrm>
            <a:off x="4217437" y="459804"/>
            <a:ext cx="7974563" cy="6398195"/>
          </a:xfrm>
          <a:prstGeom prst="rect">
            <a:avLst/>
          </a:prstGeom>
        </p:spPr>
      </p:pic>
    </p:spTree>
    <p:extLst>
      <p:ext uri="{BB962C8B-B14F-4D97-AF65-F5344CB8AC3E}">
        <p14:creationId xmlns:p14="http://schemas.microsoft.com/office/powerpoint/2010/main" val="276128925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7AEAB6F-9509-B275-EBFE-87BAAB433D7F}"/>
              </a:ext>
            </a:extLst>
          </p:cNvPr>
          <p:cNvSpPr>
            <a:spLocks noGrp="1"/>
          </p:cNvSpPr>
          <p:nvPr>
            <p:ph type="title"/>
          </p:nvPr>
        </p:nvSpPr>
        <p:spPr>
          <a:xfrm>
            <a:off x="831850" y="511278"/>
            <a:ext cx="10515600" cy="4051198"/>
          </a:xfrm>
        </p:spPr>
        <p:txBody>
          <a:bodyPr>
            <a:noAutofit/>
          </a:bodyPr>
          <a:lstStyle/>
          <a:p>
            <a:r>
              <a:rPr lang="en-GB" sz="4400" dirty="0"/>
              <a:t>Backpropagation is heavy to manually calculate and implement…</a:t>
            </a:r>
            <a:br>
              <a:rPr lang="en-GB" sz="4400" dirty="0"/>
            </a:br>
            <a:r>
              <a:rPr lang="en-GB" sz="4400" dirty="0"/>
              <a:t>Strongly encouraging to try and redo the math/implementation shown on your own!</a:t>
            </a:r>
            <a:br>
              <a:rPr lang="en-GB" sz="4400" dirty="0"/>
            </a:br>
            <a:endParaRPr lang="en-SG" sz="4400" dirty="0"/>
          </a:p>
        </p:txBody>
      </p:sp>
      <p:sp>
        <p:nvSpPr>
          <p:cNvPr id="7" name="Text Placeholder 6">
            <a:extLst>
              <a:ext uri="{FF2B5EF4-FFF2-40B4-BE49-F238E27FC236}">
                <a16:creationId xmlns:a16="http://schemas.microsoft.com/office/drawing/2014/main" id="{A529F1D0-FF7B-BBB6-460B-7825B57FED7C}"/>
              </a:ext>
            </a:extLst>
          </p:cNvPr>
          <p:cNvSpPr>
            <a:spLocks noGrp="1"/>
          </p:cNvSpPr>
          <p:nvPr>
            <p:ph type="body" idx="1"/>
          </p:nvPr>
        </p:nvSpPr>
        <p:spPr>
          <a:xfrm>
            <a:off x="831850" y="4589463"/>
            <a:ext cx="10515600" cy="2086640"/>
          </a:xfrm>
        </p:spPr>
        <p:txBody>
          <a:bodyPr/>
          <a:lstStyle/>
          <a:p>
            <a:r>
              <a:rPr lang="en-GB" dirty="0"/>
              <a:t>That’s the best way to learn and you can always refer to these slides for answers!</a:t>
            </a:r>
          </a:p>
          <a:p>
            <a:r>
              <a:rPr lang="en-GB" dirty="0"/>
              <a:t>After math is correct, have a look at how to implement it in a backward method (also shown in slides, but probably will be shown rapidly in class!)</a:t>
            </a:r>
          </a:p>
          <a:p>
            <a:r>
              <a:rPr lang="en-GB" dirty="0"/>
              <a:t>Remember, you have no homework this week, so let us call that your homework!</a:t>
            </a:r>
            <a:endParaRPr lang="en-SG" dirty="0"/>
          </a:p>
        </p:txBody>
      </p:sp>
    </p:spTree>
    <p:extLst>
      <p:ext uri="{BB962C8B-B14F-4D97-AF65-F5344CB8AC3E}">
        <p14:creationId xmlns:p14="http://schemas.microsoft.com/office/powerpoint/2010/main" val="32196888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08BA8-9DEC-4471-8590-434E8D8BB4A0}"/>
              </a:ext>
            </a:extLst>
          </p:cNvPr>
          <p:cNvSpPr>
            <a:spLocks noGrp="1"/>
          </p:cNvSpPr>
          <p:nvPr>
            <p:ph type="title"/>
          </p:nvPr>
        </p:nvSpPr>
        <p:spPr/>
        <p:txBody>
          <a:bodyPr/>
          <a:lstStyle/>
          <a:p>
            <a:r>
              <a:rPr lang="en-US" dirty="0"/>
              <a:t>Conclusion (Day 1)</a:t>
            </a:r>
            <a:endParaRPr lang="en-GB" dirty="0"/>
          </a:p>
        </p:txBody>
      </p:sp>
      <p:sp>
        <p:nvSpPr>
          <p:cNvPr id="3" name="Content Placeholder 2">
            <a:extLst>
              <a:ext uri="{FF2B5EF4-FFF2-40B4-BE49-F238E27FC236}">
                <a16:creationId xmlns:a16="http://schemas.microsoft.com/office/drawing/2014/main" id="{47E3549C-D723-41E6-8478-270ACE043694}"/>
              </a:ext>
            </a:extLst>
          </p:cNvPr>
          <p:cNvSpPr>
            <a:spLocks noGrp="1"/>
          </p:cNvSpPr>
          <p:nvPr>
            <p:ph sz="half" idx="1"/>
          </p:nvPr>
        </p:nvSpPr>
        <p:spPr>
          <a:xfrm>
            <a:off x="838200" y="1825624"/>
            <a:ext cx="5257800" cy="5032375"/>
          </a:xfrm>
        </p:spPr>
        <p:txBody>
          <a:bodyPr>
            <a:normAutofit/>
          </a:bodyPr>
          <a:lstStyle/>
          <a:p>
            <a:r>
              <a:rPr lang="en-US" dirty="0"/>
              <a:t>Reminders of Machine Learning</a:t>
            </a:r>
          </a:p>
          <a:p>
            <a:r>
              <a:rPr lang="en-US" dirty="0"/>
              <a:t>Linear</a:t>
            </a:r>
          </a:p>
          <a:p>
            <a:r>
              <a:rPr lang="en-US" dirty="0"/>
              <a:t>Using a normal equation to train a linear regression</a:t>
            </a:r>
          </a:p>
          <a:p>
            <a:r>
              <a:rPr lang="en-US" dirty="0"/>
              <a:t>Gradient descent as a training procedure for linear regression</a:t>
            </a:r>
          </a:p>
          <a:p>
            <a:r>
              <a:rPr lang="en-US" dirty="0"/>
              <a:t>Polynomial Regression</a:t>
            </a:r>
          </a:p>
          <a:p>
            <a:r>
              <a:rPr lang="en-US" dirty="0"/>
              <a:t>Regularization in Ridge/Lasso Regression</a:t>
            </a:r>
          </a:p>
          <a:p>
            <a:r>
              <a:rPr lang="en-US" dirty="0"/>
              <a:t>Train-test split</a:t>
            </a:r>
            <a:endParaRPr lang="en-GB" dirty="0"/>
          </a:p>
        </p:txBody>
      </p:sp>
      <p:sp>
        <p:nvSpPr>
          <p:cNvPr id="4" name="Content Placeholder 3">
            <a:extLst>
              <a:ext uri="{FF2B5EF4-FFF2-40B4-BE49-F238E27FC236}">
                <a16:creationId xmlns:a16="http://schemas.microsoft.com/office/drawing/2014/main" id="{7E420A50-DCDA-4FEF-986F-775F53063E3A}"/>
              </a:ext>
            </a:extLst>
          </p:cNvPr>
          <p:cNvSpPr>
            <a:spLocks noGrp="1"/>
          </p:cNvSpPr>
          <p:nvPr>
            <p:ph sz="half" idx="2"/>
          </p:nvPr>
        </p:nvSpPr>
        <p:spPr>
          <a:xfrm>
            <a:off x="6172200" y="1825624"/>
            <a:ext cx="5181600" cy="5032375"/>
          </a:xfrm>
        </p:spPr>
        <p:txBody>
          <a:bodyPr>
            <a:normAutofit/>
          </a:bodyPr>
          <a:lstStyle/>
          <a:p>
            <a:r>
              <a:rPr lang="en-US" dirty="0"/>
              <a:t>Overfitting and underfitting</a:t>
            </a:r>
          </a:p>
          <a:p>
            <a:r>
              <a:rPr lang="en-GB" dirty="0"/>
              <a:t>Generalization</a:t>
            </a:r>
          </a:p>
          <a:p>
            <a:r>
              <a:rPr lang="en-GB" dirty="0"/>
              <a:t>Sigmoid and Logistic functions</a:t>
            </a:r>
          </a:p>
          <a:p>
            <a:r>
              <a:rPr lang="en-GB" dirty="0"/>
              <a:t>From linear regression to logistic regression</a:t>
            </a:r>
          </a:p>
          <a:p>
            <a:r>
              <a:rPr lang="en-GB" dirty="0"/>
              <a:t>Using logistic regression for binary classification</a:t>
            </a:r>
          </a:p>
        </p:txBody>
      </p:sp>
    </p:spTree>
    <p:extLst>
      <p:ext uri="{BB962C8B-B14F-4D97-AF65-F5344CB8AC3E}">
        <p14:creationId xmlns:p14="http://schemas.microsoft.com/office/powerpoint/2010/main" val="42347452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A08BA8-9DEC-4471-8590-434E8D8BB4A0}"/>
              </a:ext>
            </a:extLst>
          </p:cNvPr>
          <p:cNvSpPr>
            <a:spLocks noGrp="1"/>
          </p:cNvSpPr>
          <p:nvPr>
            <p:ph type="title"/>
          </p:nvPr>
        </p:nvSpPr>
        <p:spPr/>
        <p:txBody>
          <a:bodyPr/>
          <a:lstStyle/>
          <a:p>
            <a:r>
              <a:rPr lang="en-US" dirty="0"/>
              <a:t>Conclusion (Day 1)</a:t>
            </a:r>
            <a:endParaRPr lang="en-GB" dirty="0"/>
          </a:p>
        </p:txBody>
      </p:sp>
      <p:sp>
        <p:nvSpPr>
          <p:cNvPr id="3" name="Content Placeholder 2">
            <a:extLst>
              <a:ext uri="{FF2B5EF4-FFF2-40B4-BE49-F238E27FC236}">
                <a16:creationId xmlns:a16="http://schemas.microsoft.com/office/drawing/2014/main" id="{47E3549C-D723-41E6-8478-270ACE043694}"/>
              </a:ext>
            </a:extLst>
          </p:cNvPr>
          <p:cNvSpPr>
            <a:spLocks noGrp="1"/>
          </p:cNvSpPr>
          <p:nvPr>
            <p:ph sz="half" idx="1"/>
          </p:nvPr>
        </p:nvSpPr>
        <p:spPr>
          <a:xfrm>
            <a:off x="838200" y="1825624"/>
            <a:ext cx="5257800" cy="5032375"/>
          </a:xfrm>
        </p:spPr>
        <p:txBody>
          <a:bodyPr>
            <a:normAutofit/>
          </a:bodyPr>
          <a:lstStyle/>
          <a:p>
            <a:r>
              <a:rPr lang="en-GB" dirty="0"/>
              <a:t>Implementing a shallow neural network in </a:t>
            </a:r>
            <a:r>
              <a:rPr lang="en-GB" dirty="0" err="1"/>
              <a:t>Numpy</a:t>
            </a:r>
            <a:endParaRPr lang="en-GB" dirty="0"/>
          </a:p>
          <a:p>
            <a:r>
              <a:rPr lang="en-GB" dirty="0"/>
              <a:t>Forward propagation method, to formulate predictions</a:t>
            </a:r>
          </a:p>
          <a:p>
            <a:r>
              <a:rPr lang="en-GB" dirty="0"/>
              <a:t>The backpropagation mechanism, as the gradient descent on Neural Network</a:t>
            </a:r>
          </a:p>
          <a:p>
            <a:r>
              <a:rPr lang="en-GB" dirty="0"/>
              <a:t>Backward method for training and trainer functions to iterate backward iterations</a:t>
            </a:r>
          </a:p>
          <a:p>
            <a:r>
              <a:rPr lang="en-GB" dirty="0"/>
              <a:t>Performance/training curves</a:t>
            </a:r>
          </a:p>
        </p:txBody>
      </p:sp>
      <p:sp>
        <p:nvSpPr>
          <p:cNvPr id="4" name="Content Placeholder 3">
            <a:extLst>
              <a:ext uri="{FF2B5EF4-FFF2-40B4-BE49-F238E27FC236}">
                <a16:creationId xmlns:a16="http://schemas.microsoft.com/office/drawing/2014/main" id="{7E420A50-DCDA-4FEF-986F-775F53063E3A}"/>
              </a:ext>
            </a:extLst>
          </p:cNvPr>
          <p:cNvSpPr>
            <a:spLocks noGrp="1"/>
          </p:cNvSpPr>
          <p:nvPr>
            <p:ph sz="half" idx="2"/>
          </p:nvPr>
        </p:nvSpPr>
        <p:spPr>
          <a:xfrm>
            <a:off x="6172200" y="1825624"/>
            <a:ext cx="5181600" cy="5032375"/>
          </a:xfrm>
        </p:spPr>
        <p:txBody>
          <a:bodyPr>
            <a:normAutofit/>
          </a:bodyPr>
          <a:lstStyle/>
          <a:p>
            <a:pPr marL="0" indent="0">
              <a:buNone/>
            </a:pPr>
            <a:r>
              <a:rPr lang="en-GB" b="1" dirty="0"/>
              <a:t>Next week?</a:t>
            </a:r>
            <a:endParaRPr lang="en-GB" dirty="0"/>
          </a:p>
          <a:p>
            <a:r>
              <a:rPr lang="en-GB" dirty="0"/>
              <a:t>Initializations to break symmetries</a:t>
            </a:r>
          </a:p>
          <a:p>
            <a:r>
              <a:rPr lang="en-GB" dirty="0"/>
              <a:t>Exploding and vanishing gradients</a:t>
            </a:r>
          </a:p>
          <a:p>
            <a:r>
              <a:rPr lang="en-GB" dirty="0"/>
              <a:t>Activation functions and non-linearities in Neural Networks</a:t>
            </a:r>
          </a:p>
          <a:p>
            <a:r>
              <a:rPr lang="en-GB" dirty="0"/>
              <a:t>Advanced optimizers</a:t>
            </a:r>
          </a:p>
          <a:p>
            <a:r>
              <a:rPr lang="en-GB" dirty="0"/>
              <a:t>Validation sets, early stopping, saver and loader functions</a:t>
            </a:r>
          </a:p>
          <a:p>
            <a:endParaRPr lang="en-GB" dirty="0"/>
          </a:p>
        </p:txBody>
      </p:sp>
    </p:spTree>
    <p:extLst>
      <p:ext uri="{BB962C8B-B14F-4D97-AF65-F5344CB8AC3E}">
        <p14:creationId xmlns:p14="http://schemas.microsoft.com/office/powerpoint/2010/main" val="103608141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E33F64-ACBF-414C-8E71-06E4F9517B15}"/>
              </a:ext>
            </a:extLst>
          </p:cNvPr>
          <p:cNvSpPr>
            <a:spLocks noGrp="1"/>
          </p:cNvSpPr>
          <p:nvPr>
            <p:ph type="title"/>
          </p:nvPr>
        </p:nvSpPr>
        <p:spPr/>
        <p:txBody>
          <a:bodyPr/>
          <a:lstStyle/>
          <a:p>
            <a:r>
              <a:rPr lang="en-US" dirty="0"/>
              <a:t>Learn more about these topics</a:t>
            </a:r>
            <a:endParaRPr lang="en-GB" dirty="0"/>
          </a:p>
        </p:txBody>
      </p:sp>
      <p:sp>
        <p:nvSpPr>
          <p:cNvPr id="3" name="Content Placeholder 2">
            <a:extLst>
              <a:ext uri="{FF2B5EF4-FFF2-40B4-BE49-F238E27FC236}">
                <a16:creationId xmlns:a16="http://schemas.microsoft.com/office/drawing/2014/main" id="{C71C8DD6-14D1-44DF-9843-EFEDF44E39A2}"/>
              </a:ext>
            </a:extLst>
          </p:cNvPr>
          <p:cNvSpPr>
            <a:spLocks noGrp="1"/>
          </p:cNvSpPr>
          <p:nvPr>
            <p:ph idx="1"/>
          </p:nvPr>
        </p:nvSpPr>
        <p:spPr>
          <a:xfrm>
            <a:off x="838200" y="1825624"/>
            <a:ext cx="10515600" cy="5032375"/>
          </a:xfrm>
        </p:spPr>
        <p:txBody>
          <a:bodyPr>
            <a:normAutofit/>
          </a:bodyPr>
          <a:lstStyle/>
          <a:p>
            <a:pPr marL="0" indent="0">
              <a:buNone/>
            </a:pPr>
            <a:r>
              <a:rPr lang="en-US" dirty="0"/>
              <a:t>Out of class, supporting papers, for those of you who are curious.</a:t>
            </a:r>
          </a:p>
          <a:p>
            <a:r>
              <a:rPr lang="en-GB" dirty="0"/>
              <a:t>[Géron2019] A. </a:t>
            </a:r>
            <a:r>
              <a:rPr lang="en-GB" dirty="0" err="1"/>
              <a:t>Géron</a:t>
            </a:r>
            <a:r>
              <a:rPr lang="en-GB" dirty="0"/>
              <a:t> , “How Neural Networks Work”, 2019.</a:t>
            </a:r>
          </a:p>
          <a:p>
            <a:r>
              <a:rPr lang="en-GB" dirty="0"/>
              <a:t>[Yamins2016] </a:t>
            </a:r>
            <a:r>
              <a:rPr lang="en-GB" dirty="0" err="1"/>
              <a:t>Yamins</a:t>
            </a:r>
            <a:r>
              <a:rPr lang="en-GB" dirty="0"/>
              <a:t> et al., “Deep neural networks are robust computational models of the human visual system”, 2016.</a:t>
            </a:r>
          </a:p>
          <a:p>
            <a:r>
              <a:rPr lang="en-GB" dirty="0"/>
              <a:t>[Kriegeskorte2013] </a:t>
            </a:r>
            <a:r>
              <a:rPr lang="en-GB" dirty="0" err="1"/>
              <a:t>Kriegeskorte</a:t>
            </a:r>
            <a:r>
              <a:rPr lang="en-GB" dirty="0"/>
              <a:t> and </a:t>
            </a:r>
            <a:r>
              <a:rPr lang="en-GB" dirty="0" err="1"/>
              <a:t>Kievit</a:t>
            </a:r>
            <a:r>
              <a:rPr lang="en-GB" dirty="0"/>
              <a:t>, “Neural Network Models of the Human Brain”, 2013.</a:t>
            </a:r>
          </a:p>
          <a:p>
            <a:r>
              <a:rPr lang="en-GB" dirty="0"/>
              <a:t>[Rumelhart1986] D.E. </a:t>
            </a:r>
            <a:r>
              <a:rPr lang="en-GB" b="1" dirty="0" err="1">
                <a:solidFill>
                  <a:schemeClr val="accent2">
                    <a:lumMod val="50000"/>
                  </a:schemeClr>
                </a:solidFill>
              </a:rPr>
              <a:t>Rumelhart</a:t>
            </a:r>
            <a:r>
              <a:rPr lang="en-GB" dirty="0"/>
              <a:t>, G. </a:t>
            </a:r>
            <a:r>
              <a:rPr lang="en-GB" b="1" dirty="0">
                <a:solidFill>
                  <a:schemeClr val="accent2">
                    <a:lumMod val="50000"/>
                  </a:schemeClr>
                </a:solidFill>
              </a:rPr>
              <a:t>Hinton</a:t>
            </a:r>
            <a:r>
              <a:rPr lang="en-GB" dirty="0"/>
              <a:t>, Williams, “Learning representations by back-propagating errors</a:t>
            </a:r>
            <a:r>
              <a:rPr lang="en-GB"/>
              <a:t>“, 1986.</a:t>
            </a:r>
            <a:br>
              <a:rPr lang="en-GB" dirty="0"/>
            </a:br>
            <a:r>
              <a:rPr lang="en-GB" dirty="0">
                <a:hlinkClick r:id="rId2"/>
              </a:rPr>
              <a:t>https://www.nature.com/articles/323533a0</a:t>
            </a:r>
            <a:endParaRPr lang="en-GB" dirty="0"/>
          </a:p>
          <a:p>
            <a:endParaRPr lang="en-GB" dirty="0"/>
          </a:p>
          <a:p>
            <a:endParaRPr lang="en-GB" dirty="0"/>
          </a:p>
        </p:txBody>
      </p:sp>
    </p:spTree>
    <p:extLst>
      <p:ext uri="{BB962C8B-B14F-4D97-AF65-F5344CB8AC3E}">
        <p14:creationId xmlns:p14="http://schemas.microsoft.com/office/powerpoint/2010/main" val="388094907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1BA4A12-42C1-4189-603A-5E1F4771759C}"/>
              </a:ext>
            </a:extLst>
          </p:cNvPr>
          <p:cNvSpPr>
            <a:spLocks noGrp="1"/>
          </p:cNvSpPr>
          <p:nvPr>
            <p:ph type="title"/>
          </p:nvPr>
        </p:nvSpPr>
        <p:spPr/>
        <p:txBody>
          <a:bodyPr/>
          <a:lstStyle/>
          <a:p>
            <a:r>
              <a:rPr lang="en-GB" dirty="0"/>
              <a:t>Learn more about these topics</a:t>
            </a:r>
            <a:endParaRPr lang="en-SG" dirty="0"/>
          </a:p>
        </p:txBody>
      </p:sp>
      <p:sp>
        <p:nvSpPr>
          <p:cNvPr id="3" name="Content Placeholder 2">
            <a:extLst>
              <a:ext uri="{FF2B5EF4-FFF2-40B4-BE49-F238E27FC236}">
                <a16:creationId xmlns:a16="http://schemas.microsoft.com/office/drawing/2014/main" id="{E475B357-0886-EDDA-5F55-77F580FB4D9B}"/>
              </a:ext>
            </a:extLst>
          </p:cNvPr>
          <p:cNvSpPr>
            <a:spLocks noGrp="1"/>
          </p:cNvSpPr>
          <p:nvPr>
            <p:ph idx="1"/>
          </p:nvPr>
        </p:nvSpPr>
        <p:spPr>
          <a:xfrm>
            <a:off x="838200" y="1825624"/>
            <a:ext cx="10515600" cy="5032375"/>
          </a:xfrm>
        </p:spPr>
        <p:txBody>
          <a:bodyPr>
            <a:normAutofit/>
          </a:bodyPr>
          <a:lstStyle/>
          <a:p>
            <a:pPr marL="0" indent="0">
              <a:buNone/>
            </a:pPr>
            <a:r>
              <a:rPr lang="en-US" dirty="0"/>
              <a:t>Keep track of important names and follow their social media (Follow them on Scholar, Twitter, or whatever works for you!)</a:t>
            </a:r>
          </a:p>
          <a:p>
            <a:r>
              <a:rPr lang="en-GB" b="1" dirty="0"/>
              <a:t>Geoffrey </a:t>
            </a:r>
            <a:r>
              <a:rPr lang="en-GB" b="1" dirty="0">
                <a:solidFill>
                  <a:schemeClr val="accent2">
                    <a:lumMod val="50000"/>
                  </a:schemeClr>
                </a:solidFill>
              </a:rPr>
              <a:t>Hinton</a:t>
            </a:r>
            <a:r>
              <a:rPr lang="en-GB" b="1"/>
              <a:t>: Emeritus Professor</a:t>
            </a:r>
            <a:r>
              <a:rPr lang="en-GB"/>
              <a:t> </a:t>
            </a:r>
            <a:r>
              <a:rPr lang="en-GB" dirty="0"/>
              <a:t>at </a:t>
            </a:r>
            <a:r>
              <a:rPr lang="en-GB" b="1" dirty="0"/>
              <a:t>University</a:t>
            </a:r>
            <a:r>
              <a:rPr lang="en-GB" dirty="0"/>
              <a:t> </a:t>
            </a:r>
            <a:r>
              <a:rPr lang="en-GB" b="1" dirty="0"/>
              <a:t>of</a:t>
            </a:r>
            <a:r>
              <a:rPr lang="en-GB" dirty="0"/>
              <a:t> </a:t>
            </a:r>
            <a:r>
              <a:rPr lang="en-GB" b="1" dirty="0"/>
              <a:t>Toronto</a:t>
            </a:r>
            <a:r>
              <a:rPr lang="en-GB" dirty="0"/>
              <a:t>, </a:t>
            </a:r>
            <a:r>
              <a:rPr lang="en-GB" b="1" u="sng" dirty="0"/>
              <a:t>one of the three Godfathers of Deep Learning</a:t>
            </a:r>
            <a:r>
              <a:rPr lang="en-GB" dirty="0"/>
              <a:t> and </a:t>
            </a:r>
            <a:r>
              <a:rPr lang="en-GB" b="1" dirty="0"/>
              <a:t>2018</a:t>
            </a:r>
            <a:r>
              <a:rPr lang="en-GB" dirty="0"/>
              <a:t> </a:t>
            </a:r>
            <a:r>
              <a:rPr lang="en-GB" b="1" dirty="0"/>
              <a:t>Turing</a:t>
            </a:r>
            <a:r>
              <a:rPr lang="en-GB" dirty="0"/>
              <a:t> </a:t>
            </a:r>
            <a:r>
              <a:rPr lang="en-GB" b="1" dirty="0"/>
              <a:t>Award</a:t>
            </a:r>
            <a:r>
              <a:rPr lang="en-GB" dirty="0"/>
              <a:t> winner (highest distinction in Computer Science), Nobel Prize Physics </a:t>
            </a:r>
            <a:r>
              <a:rPr lang="en-GB"/>
              <a:t>2025. Formerly</a:t>
            </a:r>
            <a:r>
              <a:rPr lang="en-GB" dirty="0"/>
              <a:t>, Google.</a:t>
            </a:r>
            <a:br>
              <a:rPr lang="en-GB" dirty="0"/>
            </a:br>
            <a:r>
              <a:rPr lang="en-GB" dirty="0">
                <a:hlinkClick r:id="rId2"/>
              </a:rPr>
              <a:t>https://www.cs.toronto.edu/~hinton/</a:t>
            </a:r>
            <a:br>
              <a:rPr lang="en-GB" dirty="0"/>
            </a:br>
            <a:r>
              <a:rPr lang="en-GB" dirty="0">
                <a:hlinkClick r:id="rId3"/>
              </a:rPr>
              <a:t>https://scholar.google.co.uk/citations?user=JicYPdAAAAAJ&amp;hl=en</a:t>
            </a:r>
            <a:endParaRPr lang="en-GB" dirty="0"/>
          </a:p>
          <a:p>
            <a:r>
              <a:rPr lang="en-GB" b="1" dirty="0"/>
              <a:t>David </a:t>
            </a:r>
            <a:r>
              <a:rPr lang="en-GB" b="1" dirty="0" err="1">
                <a:solidFill>
                  <a:schemeClr val="accent2">
                    <a:lumMod val="50000"/>
                  </a:schemeClr>
                </a:solidFill>
              </a:rPr>
              <a:t>Rumelhart</a:t>
            </a:r>
            <a:r>
              <a:rPr lang="en-GB" b="1" dirty="0"/>
              <a:t>: Former</a:t>
            </a:r>
            <a:r>
              <a:rPr lang="en-GB" dirty="0"/>
              <a:t> </a:t>
            </a:r>
            <a:r>
              <a:rPr lang="en-GB" b="1" dirty="0"/>
              <a:t>professor</a:t>
            </a:r>
            <a:r>
              <a:rPr lang="en-GB" dirty="0"/>
              <a:t> at </a:t>
            </a:r>
            <a:r>
              <a:rPr lang="en-GB" b="1" dirty="0"/>
              <a:t>University</a:t>
            </a:r>
            <a:r>
              <a:rPr lang="en-GB" dirty="0"/>
              <a:t> </a:t>
            </a:r>
            <a:r>
              <a:rPr lang="en-GB" b="1" dirty="0"/>
              <a:t>of</a:t>
            </a:r>
            <a:r>
              <a:rPr lang="en-GB" dirty="0"/>
              <a:t> </a:t>
            </a:r>
            <a:r>
              <a:rPr lang="en-GB" b="1" dirty="0"/>
              <a:t>California</a:t>
            </a:r>
            <a:r>
              <a:rPr lang="en-GB" dirty="0"/>
              <a:t>, credited for inventing </a:t>
            </a:r>
            <a:r>
              <a:rPr lang="en-GB" b="1" dirty="0"/>
              <a:t>backpropagation along </a:t>
            </a:r>
            <a:r>
              <a:rPr lang="en-GB" dirty="0"/>
              <a:t>with</a:t>
            </a:r>
            <a:r>
              <a:rPr lang="en-GB" b="1" dirty="0"/>
              <a:t> </a:t>
            </a:r>
            <a:r>
              <a:rPr lang="en-GB" b="1" dirty="0">
                <a:solidFill>
                  <a:schemeClr val="accent2">
                    <a:lumMod val="50000"/>
                  </a:schemeClr>
                </a:solidFill>
              </a:rPr>
              <a:t>Hinton</a:t>
            </a:r>
            <a:r>
              <a:rPr lang="en-GB" dirty="0"/>
              <a:t>. Passed away in 2011.</a:t>
            </a:r>
            <a:br>
              <a:rPr lang="en-GB" dirty="0"/>
            </a:br>
            <a:r>
              <a:rPr lang="en-GB" dirty="0">
                <a:hlinkClick r:id="rId4"/>
              </a:rPr>
              <a:t>https://www.nytimes.com/2011/03/19/health/19rumelhart.html</a:t>
            </a:r>
            <a:endParaRPr lang="en-GB" dirty="0"/>
          </a:p>
          <a:p>
            <a:endParaRPr lang="en-GB" dirty="0"/>
          </a:p>
          <a:p>
            <a:endParaRPr lang="en-SG" dirty="0"/>
          </a:p>
        </p:txBody>
      </p:sp>
    </p:spTree>
    <p:extLst>
      <p:ext uri="{BB962C8B-B14F-4D97-AF65-F5344CB8AC3E}">
        <p14:creationId xmlns:p14="http://schemas.microsoft.com/office/powerpoint/2010/main" val="54861722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1E832B-64A0-31D2-0826-E57544CB4330}"/>
              </a:ext>
            </a:extLst>
          </p:cNvPr>
          <p:cNvSpPr>
            <a:spLocks noGrp="1"/>
          </p:cNvSpPr>
          <p:nvPr>
            <p:ph type="title"/>
          </p:nvPr>
        </p:nvSpPr>
        <p:spPr/>
        <p:txBody>
          <a:bodyPr/>
          <a:lstStyle/>
          <a:p>
            <a:r>
              <a:rPr lang="en-US" dirty="0"/>
              <a:t>Twitter, the theater for AI/DL drama and announcements</a:t>
            </a:r>
            <a:endParaRPr lang="en-GB" dirty="0"/>
          </a:p>
        </p:txBody>
      </p:sp>
      <p:pic>
        <p:nvPicPr>
          <p:cNvPr id="5" name="Picture 4">
            <a:extLst>
              <a:ext uri="{FF2B5EF4-FFF2-40B4-BE49-F238E27FC236}">
                <a16:creationId xmlns:a16="http://schemas.microsoft.com/office/drawing/2014/main" id="{016A17C7-13E2-9695-C51D-AFA8CB90B869}"/>
              </a:ext>
            </a:extLst>
          </p:cNvPr>
          <p:cNvPicPr>
            <a:picLocks noChangeAspect="1"/>
          </p:cNvPicPr>
          <p:nvPr/>
        </p:nvPicPr>
        <p:blipFill>
          <a:blip r:embed="rId2"/>
          <a:stretch>
            <a:fillRect/>
          </a:stretch>
        </p:blipFill>
        <p:spPr>
          <a:xfrm>
            <a:off x="6736861" y="1306201"/>
            <a:ext cx="5257729" cy="5341451"/>
          </a:xfrm>
          <a:prstGeom prst="rect">
            <a:avLst/>
          </a:prstGeom>
        </p:spPr>
      </p:pic>
      <p:sp>
        <p:nvSpPr>
          <p:cNvPr id="6" name="TextBox 5">
            <a:extLst>
              <a:ext uri="{FF2B5EF4-FFF2-40B4-BE49-F238E27FC236}">
                <a16:creationId xmlns:a16="http://schemas.microsoft.com/office/drawing/2014/main" id="{672DC48C-CCE8-09D4-1DEE-739B3DA9C1A1}"/>
              </a:ext>
            </a:extLst>
          </p:cNvPr>
          <p:cNvSpPr txBox="1"/>
          <p:nvPr/>
        </p:nvSpPr>
        <p:spPr>
          <a:xfrm>
            <a:off x="10128737" y="2308598"/>
            <a:ext cx="1133231" cy="646331"/>
          </a:xfrm>
          <a:prstGeom prst="rect">
            <a:avLst/>
          </a:prstGeom>
          <a:noFill/>
        </p:spPr>
        <p:txBody>
          <a:bodyPr wrap="square" rtlCol="0">
            <a:spAutoFit/>
          </a:bodyPr>
          <a:lstStyle/>
          <a:p>
            <a:r>
              <a:rPr lang="en-US" b="1" dirty="0">
                <a:solidFill>
                  <a:schemeClr val="accent2"/>
                </a:solidFill>
              </a:rPr>
              <a:t>NYU Professor</a:t>
            </a:r>
            <a:endParaRPr lang="en-GB" b="1" dirty="0">
              <a:solidFill>
                <a:schemeClr val="accent2"/>
              </a:solidFill>
            </a:endParaRPr>
          </a:p>
        </p:txBody>
      </p:sp>
      <p:sp>
        <p:nvSpPr>
          <p:cNvPr id="8" name="TextBox 7">
            <a:extLst>
              <a:ext uri="{FF2B5EF4-FFF2-40B4-BE49-F238E27FC236}">
                <a16:creationId xmlns:a16="http://schemas.microsoft.com/office/drawing/2014/main" id="{264CE0F1-D047-5775-0DAB-8E9E6854C10D}"/>
              </a:ext>
            </a:extLst>
          </p:cNvPr>
          <p:cNvSpPr txBox="1"/>
          <p:nvPr/>
        </p:nvSpPr>
        <p:spPr>
          <a:xfrm>
            <a:off x="10244014" y="4961921"/>
            <a:ext cx="1549401" cy="1200329"/>
          </a:xfrm>
          <a:prstGeom prst="rect">
            <a:avLst/>
          </a:prstGeom>
          <a:noFill/>
        </p:spPr>
        <p:txBody>
          <a:bodyPr wrap="square" rtlCol="0">
            <a:spAutoFit/>
          </a:bodyPr>
          <a:lstStyle/>
          <a:p>
            <a:r>
              <a:rPr lang="en-US" b="1" dirty="0">
                <a:solidFill>
                  <a:schemeClr val="accent2"/>
                </a:solidFill>
              </a:rPr>
              <a:t>NYU Professor and Chief of AI at Meta (Facebook)</a:t>
            </a:r>
            <a:endParaRPr lang="en-GB" b="1" dirty="0">
              <a:solidFill>
                <a:schemeClr val="accent2"/>
              </a:solidFill>
            </a:endParaRPr>
          </a:p>
        </p:txBody>
      </p:sp>
      <p:pic>
        <p:nvPicPr>
          <p:cNvPr id="10" name="Picture 9">
            <a:extLst>
              <a:ext uri="{FF2B5EF4-FFF2-40B4-BE49-F238E27FC236}">
                <a16:creationId xmlns:a16="http://schemas.microsoft.com/office/drawing/2014/main" id="{6078AB4B-E1DA-2191-71E2-0F2C6974F4ED}"/>
              </a:ext>
            </a:extLst>
          </p:cNvPr>
          <p:cNvPicPr>
            <a:picLocks noChangeAspect="1"/>
          </p:cNvPicPr>
          <p:nvPr/>
        </p:nvPicPr>
        <p:blipFill rotWithShape="1">
          <a:blip r:embed="rId3"/>
          <a:srcRect r="1561" b="19216"/>
          <a:stretch/>
        </p:blipFill>
        <p:spPr>
          <a:xfrm>
            <a:off x="197410" y="1690689"/>
            <a:ext cx="6338276" cy="2607774"/>
          </a:xfrm>
          <a:prstGeom prst="rect">
            <a:avLst/>
          </a:prstGeom>
        </p:spPr>
      </p:pic>
      <p:sp>
        <p:nvSpPr>
          <p:cNvPr id="12" name="TextBox 11">
            <a:extLst>
              <a:ext uri="{FF2B5EF4-FFF2-40B4-BE49-F238E27FC236}">
                <a16:creationId xmlns:a16="http://schemas.microsoft.com/office/drawing/2014/main" id="{0B393F3F-BB30-6898-F752-B54E2331B154}"/>
              </a:ext>
            </a:extLst>
          </p:cNvPr>
          <p:cNvSpPr txBox="1"/>
          <p:nvPr/>
        </p:nvSpPr>
        <p:spPr>
          <a:xfrm>
            <a:off x="3473936" y="3414204"/>
            <a:ext cx="3262925" cy="646331"/>
          </a:xfrm>
          <a:prstGeom prst="rect">
            <a:avLst/>
          </a:prstGeom>
          <a:noFill/>
        </p:spPr>
        <p:txBody>
          <a:bodyPr wrap="square" rtlCol="0">
            <a:spAutoFit/>
          </a:bodyPr>
          <a:lstStyle/>
          <a:p>
            <a:r>
              <a:rPr lang="en-US" b="1" dirty="0">
                <a:solidFill>
                  <a:schemeClr val="accent2"/>
                </a:solidFill>
              </a:rPr>
              <a:t>Announcing Dall-E 2 and its future release</a:t>
            </a:r>
            <a:endParaRPr lang="en-GB" b="1" dirty="0">
              <a:solidFill>
                <a:schemeClr val="accent2"/>
              </a:solidFill>
            </a:endParaRPr>
          </a:p>
        </p:txBody>
      </p:sp>
      <p:pic>
        <p:nvPicPr>
          <p:cNvPr id="14" name="Picture 13">
            <a:extLst>
              <a:ext uri="{FF2B5EF4-FFF2-40B4-BE49-F238E27FC236}">
                <a16:creationId xmlns:a16="http://schemas.microsoft.com/office/drawing/2014/main" id="{60FBA129-175C-A5BD-63AF-33228B6AEED0}"/>
              </a:ext>
            </a:extLst>
          </p:cNvPr>
          <p:cNvPicPr>
            <a:picLocks noChangeAspect="1"/>
          </p:cNvPicPr>
          <p:nvPr/>
        </p:nvPicPr>
        <p:blipFill rotWithShape="1">
          <a:blip r:embed="rId4">
            <a:extLst>
              <a:ext uri="{28A0092B-C50C-407E-A947-70E740481C1C}">
                <a14:useLocalDpi xmlns:a14="http://schemas.microsoft.com/office/drawing/2010/main" val="0"/>
              </a:ext>
            </a:extLst>
          </a:blip>
          <a:srcRect r="33434" b="50216"/>
          <a:stretch/>
        </p:blipFill>
        <p:spPr>
          <a:xfrm>
            <a:off x="291192" y="4060535"/>
            <a:ext cx="5070159" cy="2747050"/>
          </a:xfrm>
          <a:prstGeom prst="rect">
            <a:avLst/>
          </a:prstGeom>
        </p:spPr>
      </p:pic>
    </p:spTree>
    <p:extLst>
      <p:ext uri="{BB962C8B-B14F-4D97-AF65-F5344CB8AC3E}">
        <p14:creationId xmlns:p14="http://schemas.microsoft.com/office/powerpoint/2010/main" val="35368817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9B9715-ECD1-470D-B523-53C9DD5C7678}"/>
              </a:ext>
            </a:extLst>
          </p:cNvPr>
          <p:cNvSpPr>
            <a:spLocks noGrp="1"/>
          </p:cNvSpPr>
          <p:nvPr>
            <p:ph type="title"/>
          </p:nvPr>
        </p:nvSpPr>
        <p:spPr/>
        <p:txBody>
          <a:bodyPr/>
          <a:lstStyle/>
          <a:p>
            <a:r>
              <a:rPr lang="en-US" dirty="0"/>
              <a:t>Learn more about these topics</a:t>
            </a:r>
            <a:endParaRPr lang="en-GB" dirty="0"/>
          </a:p>
        </p:txBody>
      </p:sp>
      <p:sp>
        <p:nvSpPr>
          <p:cNvPr id="5" name="Content Placeholder 4">
            <a:extLst>
              <a:ext uri="{FF2B5EF4-FFF2-40B4-BE49-F238E27FC236}">
                <a16:creationId xmlns:a16="http://schemas.microsoft.com/office/drawing/2014/main" id="{7D0CB248-82F3-414A-84E4-14EF63C7FB27}"/>
              </a:ext>
            </a:extLst>
          </p:cNvPr>
          <p:cNvSpPr>
            <a:spLocks noGrp="1"/>
          </p:cNvSpPr>
          <p:nvPr>
            <p:ph idx="1"/>
          </p:nvPr>
        </p:nvSpPr>
        <p:spPr>
          <a:xfrm>
            <a:off x="838200" y="1825624"/>
            <a:ext cx="10515600" cy="5032375"/>
          </a:xfrm>
        </p:spPr>
        <p:txBody>
          <a:bodyPr>
            <a:normAutofit lnSpcReduction="10000"/>
          </a:bodyPr>
          <a:lstStyle/>
          <a:p>
            <a:pPr marL="0" indent="0">
              <a:buNone/>
            </a:pPr>
            <a:r>
              <a:rPr lang="en-GB" dirty="0"/>
              <a:t>Some extra (easy) reading and videos for those of you who are curious.</a:t>
            </a:r>
          </a:p>
          <a:p>
            <a:r>
              <a:rPr lang="en-US" dirty="0"/>
              <a:t>[Quanta2021] “</a:t>
            </a:r>
            <a:r>
              <a:rPr lang="en-GB" dirty="0"/>
              <a:t>Artificial Neural Nets Finally Yield Clues to How Brains Learn</a:t>
            </a:r>
            <a:r>
              <a:rPr lang="en-US" dirty="0"/>
              <a:t>“, 2021.</a:t>
            </a:r>
            <a:br>
              <a:rPr lang="en-US" dirty="0"/>
            </a:br>
            <a:r>
              <a:rPr lang="en-US" dirty="0">
                <a:hlinkClick r:id="rId2"/>
              </a:rPr>
              <a:t>https://www.quantamagazine.org/artificial-neural-nets-finally-yield-clues-to-how-brains-learn-20210218/</a:t>
            </a:r>
            <a:endParaRPr lang="en-US" dirty="0"/>
          </a:p>
          <a:p>
            <a:r>
              <a:rPr lang="en-US" dirty="0"/>
              <a:t>[MITNews2022] “</a:t>
            </a:r>
            <a:r>
              <a:rPr lang="en-GB" dirty="0"/>
              <a:t>Study urges caution when comparing neural networks to the brain”, 2022.</a:t>
            </a:r>
            <a:br>
              <a:rPr lang="en-GB" dirty="0"/>
            </a:br>
            <a:r>
              <a:rPr lang="en-US" dirty="0">
                <a:hlinkClick r:id="rId3"/>
              </a:rPr>
              <a:t>https://news.mit.edu/2022/neural-networks-brain-function-1102</a:t>
            </a:r>
            <a:endParaRPr lang="en-US" dirty="0"/>
          </a:p>
          <a:p>
            <a:r>
              <a:rPr lang="en-US" dirty="0"/>
              <a:t>[Medium2020] “</a:t>
            </a:r>
            <a:r>
              <a:rPr lang="en-GB" dirty="0"/>
              <a:t>Who Invented Backpropagation? Hinton Says He Didn’t, but His Work Made It Popular</a:t>
            </a:r>
            <a:r>
              <a:rPr lang="en-US" dirty="0"/>
              <a:t>“, 2020.</a:t>
            </a:r>
            <a:br>
              <a:rPr lang="en-US" dirty="0"/>
            </a:br>
            <a:r>
              <a:rPr lang="en-US" dirty="0">
                <a:hlinkClick r:id="rId2"/>
              </a:rPr>
              <a:t>https://medium.com/syncedreview/who-invented-backpropagation-hinton-says-he-didnt-but-his-work-made-it-popular-e0854504d6d1/</a:t>
            </a:r>
            <a:endParaRPr lang="en-US" dirty="0"/>
          </a:p>
          <a:p>
            <a:endParaRPr lang="en-US" dirty="0"/>
          </a:p>
          <a:p>
            <a:endParaRPr lang="en-US" dirty="0"/>
          </a:p>
          <a:p>
            <a:endParaRPr lang="en-GB" dirty="0"/>
          </a:p>
        </p:txBody>
      </p:sp>
    </p:spTree>
    <p:extLst>
      <p:ext uri="{BB962C8B-B14F-4D97-AF65-F5344CB8AC3E}">
        <p14:creationId xmlns:p14="http://schemas.microsoft.com/office/powerpoint/2010/main" val="18938730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C13842-7F62-CF52-EA5A-6F60E0A459F1}"/>
              </a:ext>
            </a:extLst>
          </p:cNvPr>
          <p:cNvSpPr>
            <a:spLocks noGrp="1"/>
          </p:cNvSpPr>
          <p:nvPr>
            <p:ph type="title"/>
          </p:nvPr>
        </p:nvSpPr>
        <p:spPr/>
        <p:txBody>
          <a:bodyPr/>
          <a:lstStyle/>
          <a:p>
            <a:r>
              <a:rPr lang="en-GB" dirty="0"/>
              <a:t>The need for a training procedure</a:t>
            </a:r>
            <a:endParaRPr lang="en-SG" dirty="0"/>
          </a:p>
        </p:txBody>
      </p:sp>
      <p:sp>
        <p:nvSpPr>
          <p:cNvPr id="7" name="Content Placeholder 6">
            <a:extLst>
              <a:ext uri="{FF2B5EF4-FFF2-40B4-BE49-F238E27FC236}">
                <a16:creationId xmlns:a16="http://schemas.microsoft.com/office/drawing/2014/main" id="{E8A6B828-D9CD-5DA9-3D1E-6F24E022DFCC}"/>
              </a:ext>
            </a:extLst>
          </p:cNvPr>
          <p:cNvSpPr>
            <a:spLocks noGrp="1"/>
          </p:cNvSpPr>
          <p:nvPr>
            <p:ph idx="1"/>
          </p:nvPr>
        </p:nvSpPr>
        <p:spPr/>
        <p:txBody>
          <a:bodyPr/>
          <a:lstStyle/>
          <a:p>
            <a:pPr marL="0" indent="0">
              <a:buNone/>
            </a:pPr>
            <a:r>
              <a:rPr lang="en-GB" dirty="0"/>
              <a:t>At the moment, we have coded a model that can initialize trainable parameters randomly, formulate predictions and evaluate its own performance.</a:t>
            </a:r>
          </a:p>
          <a:p>
            <a:r>
              <a:rPr lang="en-GB" dirty="0"/>
              <a:t>It is great, but we have no way to adjust the weights manually.</a:t>
            </a:r>
          </a:p>
          <a:p>
            <a:r>
              <a:rPr lang="en-GB" dirty="0"/>
              <a:t>We can only try a few different initialization and pray the RNG gods to give us trainable parameters with a good loss.</a:t>
            </a:r>
          </a:p>
          <a:p>
            <a:r>
              <a:rPr lang="en-GB" b="1" dirty="0"/>
              <a:t>We need a training</a:t>
            </a:r>
            <a:br>
              <a:rPr lang="en-GB" b="1" dirty="0"/>
            </a:br>
            <a:r>
              <a:rPr lang="en-GB" b="1" dirty="0"/>
              <a:t>procedure!</a:t>
            </a:r>
          </a:p>
          <a:p>
            <a:r>
              <a:rPr lang="en-GB" b="1" dirty="0"/>
              <a:t>What could it be…?</a:t>
            </a:r>
            <a:endParaRPr lang="en-SG" b="1" dirty="0"/>
          </a:p>
        </p:txBody>
      </p:sp>
      <p:pic>
        <p:nvPicPr>
          <p:cNvPr id="6" name="Picture 5">
            <a:extLst>
              <a:ext uri="{FF2B5EF4-FFF2-40B4-BE49-F238E27FC236}">
                <a16:creationId xmlns:a16="http://schemas.microsoft.com/office/drawing/2014/main" id="{A3C78C1D-9A19-BD60-AD2B-0ACC41A21711}"/>
              </a:ext>
            </a:extLst>
          </p:cNvPr>
          <p:cNvPicPr>
            <a:picLocks noChangeAspect="1"/>
          </p:cNvPicPr>
          <p:nvPr/>
        </p:nvPicPr>
        <p:blipFill>
          <a:blip r:embed="rId2"/>
          <a:stretch>
            <a:fillRect/>
          </a:stretch>
        </p:blipFill>
        <p:spPr>
          <a:xfrm>
            <a:off x="5580185" y="4548090"/>
            <a:ext cx="6133804" cy="2309909"/>
          </a:xfrm>
          <a:prstGeom prst="rect">
            <a:avLst/>
          </a:prstGeom>
        </p:spPr>
      </p:pic>
    </p:spTree>
    <p:extLst>
      <p:ext uri="{BB962C8B-B14F-4D97-AF65-F5344CB8AC3E}">
        <p14:creationId xmlns:p14="http://schemas.microsoft.com/office/powerpoint/2010/main" val="211894766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1B8E6-E8AC-E2AA-8587-37211257C3EA}"/>
              </a:ext>
            </a:extLst>
          </p:cNvPr>
          <p:cNvSpPr>
            <a:spLocks noGrp="1"/>
          </p:cNvSpPr>
          <p:nvPr>
            <p:ph type="title"/>
          </p:nvPr>
        </p:nvSpPr>
        <p:spPr/>
        <p:txBody>
          <a:bodyPr/>
          <a:lstStyle/>
          <a:p>
            <a:r>
              <a:rPr lang="en-GB" dirty="0"/>
              <a:t>Day 1 Knowledge Check Quiz</a:t>
            </a:r>
          </a:p>
        </p:txBody>
      </p:sp>
      <p:sp>
        <p:nvSpPr>
          <p:cNvPr id="3" name="Content Placeholder 2">
            <a:extLst>
              <a:ext uri="{FF2B5EF4-FFF2-40B4-BE49-F238E27FC236}">
                <a16:creationId xmlns:a16="http://schemas.microsoft.com/office/drawing/2014/main" id="{0AF75346-FFC2-1F4C-D9E7-43CE81DA4C3C}"/>
              </a:ext>
            </a:extLst>
          </p:cNvPr>
          <p:cNvSpPr>
            <a:spLocks noGrp="1"/>
          </p:cNvSpPr>
          <p:nvPr>
            <p:ph sz="half" idx="1"/>
          </p:nvPr>
        </p:nvSpPr>
        <p:spPr>
          <a:xfrm>
            <a:off x="838200" y="1825624"/>
            <a:ext cx="5181600" cy="5032375"/>
          </a:xfrm>
        </p:spPr>
        <p:txBody>
          <a:bodyPr>
            <a:normAutofit/>
          </a:bodyPr>
          <a:lstStyle/>
          <a:p>
            <a:r>
              <a:rPr lang="en-GB" dirty="0"/>
              <a:t>As part of your assessment, please take the time to answer the following knowledge check/quiz below.</a:t>
            </a:r>
          </a:p>
          <a:p>
            <a:endParaRPr lang="en-GB" dirty="0"/>
          </a:p>
          <a:p>
            <a:endParaRPr lang="en-GB" dirty="0"/>
          </a:p>
          <a:p>
            <a:pPr marL="0" indent="0">
              <a:buNone/>
            </a:pPr>
            <a:endParaRPr lang="en-GB" dirty="0"/>
          </a:p>
          <a:p>
            <a:pPr marL="0" indent="0">
              <a:buNone/>
            </a:pPr>
            <a:endParaRPr lang="en-GB"/>
          </a:p>
          <a:p>
            <a:pPr marL="0" indent="0">
              <a:buNone/>
            </a:pPr>
            <a:endParaRPr lang="en-GB" dirty="0"/>
          </a:p>
          <a:p>
            <a:r>
              <a:rPr lang="en-GB" b="1" dirty="0">
                <a:solidFill>
                  <a:srgbClr val="C00000"/>
                </a:solidFill>
              </a:rPr>
              <a:t>Deadline: XXXX</a:t>
            </a:r>
          </a:p>
        </p:txBody>
      </p:sp>
    </p:spTree>
    <p:extLst>
      <p:ext uri="{BB962C8B-B14F-4D97-AF65-F5344CB8AC3E}">
        <p14:creationId xmlns:p14="http://schemas.microsoft.com/office/powerpoint/2010/main" val="21000633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FC3C7-E510-3203-5C24-A976AECCABAC}"/>
              </a:ext>
            </a:extLst>
          </p:cNvPr>
          <p:cNvSpPr>
            <a:spLocks noGrp="1"/>
          </p:cNvSpPr>
          <p:nvPr>
            <p:ph type="title"/>
          </p:nvPr>
        </p:nvSpPr>
        <p:spPr/>
        <p:txBody>
          <a:bodyPr/>
          <a:lstStyle/>
          <a:p>
            <a:r>
              <a:rPr lang="en-GB" dirty="0"/>
              <a:t>The backpropagation mechanism</a:t>
            </a:r>
            <a:endParaRPr lang="en-SG" dirty="0"/>
          </a:p>
        </p:txBody>
      </p:sp>
      <p:sp>
        <p:nvSpPr>
          <p:cNvPr id="3" name="Content Placeholder 2">
            <a:extLst>
              <a:ext uri="{FF2B5EF4-FFF2-40B4-BE49-F238E27FC236}">
                <a16:creationId xmlns:a16="http://schemas.microsoft.com/office/drawing/2014/main" id="{5AA41464-B2B5-4EE7-DEF2-910D29FE3DA2}"/>
              </a:ext>
            </a:extLst>
          </p:cNvPr>
          <p:cNvSpPr>
            <a:spLocks noGrp="1"/>
          </p:cNvSpPr>
          <p:nvPr>
            <p:ph sz="half" idx="1"/>
          </p:nvPr>
        </p:nvSpPr>
        <p:spPr>
          <a:xfrm>
            <a:off x="838199" y="1825624"/>
            <a:ext cx="6073877" cy="5032375"/>
          </a:xfrm>
        </p:spPr>
        <p:txBody>
          <a:bodyPr>
            <a:normAutofit/>
          </a:bodyPr>
          <a:lstStyle/>
          <a:p>
            <a:pPr marL="0" indent="0">
              <a:buNone/>
            </a:pPr>
            <a:r>
              <a:rPr lang="en-GB" b="1" dirty="0"/>
              <a:t>Definition (</a:t>
            </a:r>
            <a:r>
              <a:rPr lang="en-GB" b="1" dirty="0">
                <a:solidFill>
                  <a:srgbClr val="00B050"/>
                </a:solidFill>
              </a:rPr>
              <a:t>Backpropagation</a:t>
            </a:r>
            <a:r>
              <a:rPr lang="en-GB" b="1" dirty="0"/>
              <a:t>):</a:t>
            </a:r>
            <a:endParaRPr lang="en-GB" dirty="0"/>
          </a:p>
          <a:p>
            <a:pPr marL="0" indent="0">
              <a:buNone/>
            </a:pPr>
            <a:r>
              <a:rPr lang="en-GB" b="1" dirty="0">
                <a:solidFill>
                  <a:srgbClr val="00B050"/>
                </a:solidFill>
              </a:rPr>
              <a:t>Backpropagation</a:t>
            </a:r>
            <a:r>
              <a:rPr lang="en-GB" dirty="0"/>
              <a:t> is an </a:t>
            </a:r>
            <a:r>
              <a:rPr lang="en-GB" b="1" dirty="0"/>
              <a:t>algorithm</a:t>
            </a:r>
            <a:r>
              <a:rPr lang="en-GB" dirty="0"/>
              <a:t> used to </a:t>
            </a:r>
            <a:r>
              <a:rPr lang="en-GB" b="1" dirty="0"/>
              <a:t>train</a:t>
            </a:r>
            <a:r>
              <a:rPr lang="en-GB" dirty="0"/>
              <a:t> neural networks.</a:t>
            </a:r>
          </a:p>
          <a:p>
            <a:pPr marL="0" indent="0">
              <a:buNone/>
            </a:pPr>
            <a:r>
              <a:rPr lang="en-GB" dirty="0"/>
              <a:t>It is a type of </a:t>
            </a:r>
            <a:r>
              <a:rPr lang="en-GB" b="1" u="sng" dirty="0"/>
              <a:t>gradient</a:t>
            </a:r>
            <a:r>
              <a:rPr lang="en-GB" u="sng" dirty="0"/>
              <a:t> </a:t>
            </a:r>
            <a:r>
              <a:rPr lang="en-GB" b="1" u="sng" dirty="0"/>
              <a:t>descent</a:t>
            </a:r>
            <a:r>
              <a:rPr lang="en-GB" dirty="0"/>
              <a:t> (what a surprise!) algorithm that allows the network to learn by </a:t>
            </a:r>
            <a:r>
              <a:rPr lang="en-GB" b="1" dirty="0"/>
              <a:t>adjusting</a:t>
            </a:r>
            <a:r>
              <a:rPr lang="en-GB" dirty="0"/>
              <a:t> </a:t>
            </a:r>
            <a:r>
              <a:rPr lang="en-GB" b="1" dirty="0"/>
              <a:t>the</a:t>
            </a:r>
            <a:r>
              <a:rPr lang="en-GB" dirty="0"/>
              <a:t> </a:t>
            </a:r>
            <a:r>
              <a:rPr lang="en-GB" b="1" dirty="0"/>
              <a:t>weights</a:t>
            </a:r>
            <a:r>
              <a:rPr lang="en-GB" dirty="0"/>
              <a:t> of the connections between the neurons in the network.</a:t>
            </a:r>
          </a:p>
          <a:p>
            <a:pPr marL="0" indent="0">
              <a:buNone/>
            </a:pPr>
            <a:r>
              <a:rPr lang="en-GB" dirty="0"/>
              <a:t>Introduced by </a:t>
            </a:r>
            <a:r>
              <a:rPr lang="en-GB" b="1" dirty="0">
                <a:solidFill>
                  <a:schemeClr val="accent2">
                    <a:lumMod val="50000"/>
                  </a:schemeClr>
                </a:solidFill>
              </a:rPr>
              <a:t>Hinton</a:t>
            </a:r>
            <a:r>
              <a:rPr lang="en-GB" dirty="0"/>
              <a:t> and </a:t>
            </a:r>
            <a:r>
              <a:rPr lang="en-GB" b="1" dirty="0" err="1">
                <a:solidFill>
                  <a:schemeClr val="accent2">
                    <a:lumMod val="50000"/>
                  </a:schemeClr>
                </a:solidFill>
              </a:rPr>
              <a:t>Rumelhart</a:t>
            </a:r>
            <a:r>
              <a:rPr lang="en-GB" dirty="0"/>
              <a:t> [Rumelhart1986].</a:t>
            </a:r>
          </a:p>
          <a:p>
            <a:pPr marL="0" indent="0">
              <a:buNone/>
            </a:pPr>
            <a:r>
              <a:rPr lang="en-GB" dirty="0"/>
              <a:t>(Or was it? </a:t>
            </a:r>
            <a:r>
              <a:rPr lang="en-US" dirty="0"/>
              <a:t>[Medium2020])</a:t>
            </a:r>
            <a:endParaRPr lang="en-GB" dirty="0"/>
          </a:p>
        </p:txBody>
      </p:sp>
      <p:pic>
        <p:nvPicPr>
          <p:cNvPr id="8" name="Picture 7">
            <a:extLst>
              <a:ext uri="{FF2B5EF4-FFF2-40B4-BE49-F238E27FC236}">
                <a16:creationId xmlns:a16="http://schemas.microsoft.com/office/drawing/2014/main" id="{48C10190-FF3B-624E-DD3E-30221ED6BDEE}"/>
              </a:ext>
            </a:extLst>
          </p:cNvPr>
          <p:cNvPicPr>
            <a:picLocks noChangeAspect="1"/>
          </p:cNvPicPr>
          <p:nvPr/>
        </p:nvPicPr>
        <p:blipFill>
          <a:blip r:embed="rId2"/>
          <a:stretch>
            <a:fillRect/>
          </a:stretch>
        </p:blipFill>
        <p:spPr>
          <a:xfrm>
            <a:off x="7119313" y="1420427"/>
            <a:ext cx="4234487" cy="5366550"/>
          </a:xfrm>
          <a:prstGeom prst="rect">
            <a:avLst/>
          </a:prstGeom>
        </p:spPr>
      </p:pic>
    </p:spTree>
    <p:extLst>
      <p:ext uri="{BB962C8B-B14F-4D97-AF65-F5344CB8AC3E}">
        <p14:creationId xmlns:p14="http://schemas.microsoft.com/office/powerpoint/2010/main" val="2098713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FC3C7-E510-3203-5C24-A976AECCABAC}"/>
              </a:ext>
            </a:extLst>
          </p:cNvPr>
          <p:cNvSpPr>
            <a:spLocks noGrp="1"/>
          </p:cNvSpPr>
          <p:nvPr>
            <p:ph type="title"/>
          </p:nvPr>
        </p:nvSpPr>
        <p:spPr/>
        <p:txBody>
          <a:bodyPr/>
          <a:lstStyle/>
          <a:p>
            <a:r>
              <a:rPr lang="en-GB" dirty="0"/>
              <a:t>The backpropagation mechanism</a:t>
            </a:r>
            <a:endParaRPr lang="en-SG" dirty="0"/>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6015A871-4BC2-F7F0-8601-4602D259B706}"/>
                  </a:ext>
                </a:extLst>
              </p:cNvPr>
              <p:cNvSpPr>
                <a:spLocks noGrp="1"/>
              </p:cNvSpPr>
              <p:nvPr>
                <p:ph sz="half" idx="2"/>
              </p:nvPr>
            </p:nvSpPr>
            <p:spPr>
              <a:xfrm>
                <a:off x="7325032" y="1825625"/>
                <a:ext cx="4319572" cy="5032374"/>
              </a:xfrm>
            </p:spPr>
            <p:txBody>
              <a:bodyPr>
                <a:normAutofit/>
              </a:bodyPr>
              <a:lstStyle/>
              <a:p>
                <a:pPr marL="0" indent="0">
                  <a:buNone/>
                </a:pPr>
                <a:r>
                  <a:rPr lang="en-GB" dirty="0"/>
                  <a:t>Backpropagation will tell our model </a:t>
                </a:r>
                <a:r>
                  <a:rPr lang="en-GB" b="1" dirty="0"/>
                  <a:t>how</a:t>
                </a:r>
                <a:r>
                  <a:rPr lang="en-GB" dirty="0"/>
                  <a:t> </a:t>
                </a:r>
                <a:r>
                  <a:rPr lang="en-GB" b="1" dirty="0"/>
                  <a:t>to</a:t>
                </a:r>
                <a:r>
                  <a:rPr lang="en-GB" dirty="0"/>
                  <a:t> </a:t>
                </a:r>
                <a:r>
                  <a:rPr lang="en-GB" b="1" dirty="0"/>
                  <a:t>adjust</a:t>
                </a:r>
                <a:r>
                  <a:rPr lang="en-GB" dirty="0"/>
                  <a:t> the </a:t>
                </a:r>
                <a14:m>
                  <m:oMath xmlns:m="http://schemas.openxmlformats.org/officeDocument/2006/math">
                    <m:r>
                      <a:rPr lang="en-GB" i="1" dirty="0" smtClean="0">
                        <a:latin typeface="Cambria Math" panose="02040503050406030204" pitchFamily="18" charset="0"/>
                      </a:rPr>
                      <m:t>𝑊</m:t>
                    </m:r>
                  </m:oMath>
                </a14:m>
                <a:r>
                  <a:rPr lang="en-GB" dirty="0"/>
                  <a:t> and </a:t>
                </a:r>
                <a14:m>
                  <m:oMath xmlns:m="http://schemas.openxmlformats.org/officeDocument/2006/math">
                    <m:r>
                      <a:rPr lang="en-GB" i="1" dirty="0" smtClean="0">
                        <a:latin typeface="Cambria Math" panose="02040503050406030204" pitchFamily="18" charset="0"/>
                      </a:rPr>
                      <m:t>𝑏</m:t>
                    </m:r>
                  </m:oMath>
                </a14:m>
                <a:r>
                  <a:rPr lang="en-GB" dirty="0"/>
                  <a:t> matrices in each layer, to improve the neural network model loss and prediction capabilities.</a:t>
                </a:r>
              </a:p>
              <a:p>
                <a:pPr marL="0" indent="0">
                  <a:buNone/>
                </a:pPr>
                <a:endParaRPr lang="en-GB" dirty="0"/>
              </a:p>
              <a:p>
                <a:pPr marL="0" indent="0">
                  <a:buNone/>
                </a:pPr>
                <a:r>
                  <a:rPr lang="en-GB" dirty="0"/>
                  <a:t>It will be implemented in the </a:t>
                </a:r>
                <a:r>
                  <a:rPr lang="en-GB" b="1" dirty="0"/>
                  <a:t>backward()</a:t>
                </a:r>
                <a:r>
                  <a:rPr lang="en-GB" dirty="0"/>
                  <a:t> method of our model.</a:t>
                </a:r>
              </a:p>
            </p:txBody>
          </p:sp>
        </mc:Choice>
        <mc:Fallback xmlns="">
          <p:sp>
            <p:nvSpPr>
              <p:cNvPr id="4" name="Content Placeholder 3">
                <a:extLst>
                  <a:ext uri="{FF2B5EF4-FFF2-40B4-BE49-F238E27FC236}">
                    <a16:creationId xmlns:a16="http://schemas.microsoft.com/office/drawing/2014/main" id="{6015A871-4BC2-F7F0-8601-4602D259B706}"/>
                  </a:ext>
                </a:extLst>
              </p:cNvPr>
              <p:cNvSpPr>
                <a:spLocks noGrp="1" noRot="1" noChangeAspect="1" noMove="1" noResize="1" noEditPoints="1" noAdjustHandles="1" noChangeArrowheads="1" noChangeShapeType="1" noTextEdit="1"/>
              </p:cNvSpPr>
              <p:nvPr>
                <p:ph sz="half" idx="2"/>
              </p:nvPr>
            </p:nvSpPr>
            <p:spPr>
              <a:xfrm>
                <a:off x="7325032" y="1825625"/>
                <a:ext cx="4319572" cy="5032374"/>
              </a:xfrm>
              <a:blipFill>
                <a:blip r:embed="rId2"/>
                <a:stretch>
                  <a:fillRect l="-2966" t="-1937" r="-4379"/>
                </a:stretch>
              </a:blipFill>
            </p:spPr>
            <p:txBody>
              <a:bodyPr/>
              <a:lstStyle/>
              <a:p>
                <a:r>
                  <a:rPr lang="en-GB">
                    <a:noFill/>
                  </a:rPr>
                  <a:t> </a:t>
                </a:r>
              </a:p>
            </p:txBody>
          </p:sp>
        </mc:Fallback>
      </mc:AlternateContent>
      <p:sp>
        <p:nvSpPr>
          <p:cNvPr id="7" name="Content Placeholder 2">
            <a:extLst>
              <a:ext uri="{FF2B5EF4-FFF2-40B4-BE49-F238E27FC236}">
                <a16:creationId xmlns:a16="http://schemas.microsoft.com/office/drawing/2014/main" id="{3EFEA9E2-AE7C-23F8-DA29-FB5939F4F74C}"/>
              </a:ext>
            </a:extLst>
          </p:cNvPr>
          <p:cNvSpPr>
            <a:spLocks noGrp="1"/>
          </p:cNvSpPr>
          <p:nvPr>
            <p:ph sz="half" idx="1"/>
          </p:nvPr>
        </p:nvSpPr>
        <p:spPr>
          <a:xfrm>
            <a:off x="838199" y="1825624"/>
            <a:ext cx="6073877" cy="5032375"/>
          </a:xfrm>
        </p:spPr>
        <p:txBody>
          <a:bodyPr>
            <a:normAutofit/>
          </a:bodyPr>
          <a:lstStyle/>
          <a:p>
            <a:pPr marL="0" indent="0">
              <a:buNone/>
            </a:pPr>
            <a:r>
              <a:rPr lang="en-GB" b="1" dirty="0"/>
              <a:t>Definition (</a:t>
            </a:r>
            <a:r>
              <a:rPr lang="en-GB" b="1" dirty="0">
                <a:solidFill>
                  <a:srgbClr val="00B050"/>
                </a:solidFill>
              </a:rPr>
              <a:t>Backpropagation</a:t>
            </a:r>
            <a:r>
              <a:rPr lang="en-GB" b="1" dirty="0"/>
              <a:t>):</a:t>
            </a:r>
            <a:endParaRPr lang="en-GB" dirty="0"/>
          </a:p>
          <a:p>
            <a:pPr marL="0" indent="0">
              <a:buNone/>
            </a:pPr>
            <a:r>
              <a:rPr lang="en-GB" b="1" dirty="0">
                <a:solidFill>
                  <a:srgbClr val="00B050"/>
                </a:solidFill>
              </a:rPr>
              <a:t>Backpropagation</a:t>
            </a:r>
            <a:r>
              <a:rPr lang="en-GB" dirty="0"/>
              <a:t> is an </a:t>
            </a:r>
            <a:r>
              <a:rPr lang="en-GB" b="1" dirty="0"/>
              <a:t>algorithm</a:t>
            </a:r>
            <a:r>
              <a:rPr lang="en-GB" dirty="0"/>
              <a:t> used to </a:t>
            </a:r>
            <a:r>
              <a:rPr lang="en-GB" b="1" dirty="0"/>
              <a:t>train</a:t>
            </a:r>
            <a:r>
              <a:rPr lang="en-GB" dirty="0"/>
              <a:t> neural networks.</a:t>
            </a:r>
          </a:p>
          <a:p>
            <a:pPr marL="0" indent="0">
              <a:buNone/>
            </a:pPr>
            <a:r>
              <a:rPr lang="en-GB" dirty="0"/>
              <a:t>It is a type of </a:t>
            </a:r>
            <a:r>
              <a:rPr lang="en-GB" b="1" u="sng" dirty="0"/>
              <a:t>gradient</a:t>
            </a:r>
            <a:r>
              <a:rPr lang="en-GB" u="sng" dirty="0"/>
              <a:t> </a:t>
            </a:r>
            <a:r>
              <a:rPr lang="en-GB" b="1" u="sng" dirty="0"/>
              <a:t>descent</a:t>
            </a:r>
            <a:r>
              <a:rPr lang="en-GB" dirty="0"/>
              <a:t> (what a surprise!) algorithm that allows the network to learn by </a:t>
            </a:r>
            <a:r>
              <a:rPr lang="en-GB" b="1" dirty="0"/>
              <a:t>adjusting</a:t>
            </a:r>
            <a:r>
              <a:rPr lang="en-GB" dirty="0"/>
              <a:t> </a:t>
            </a:r>
            <a:r>
              <a:rPr lang="en-GB" b="1" dirty="0"/>
              <a:t>the</a:t>
            </a:r>
            <a:r>
              <a:rPr lang="en-GB" dirty="0"/>
              <a:t> </a:t>
            </a:r>
            <a:r>
              <a:rPr lang="en-GB" b="1" dirty="0"/>
              <a:t>weights</a:t>
            </a:r>
            <a:r>
              <a:rPr lang="en-GB" dirty="0"/>
              <a:t> of the connections between the neurons in the network.</a:t>
            </a:r>
          </a:p>
          <a:p>
            <a:pPr marL="0" indent="0">
              <a:buNone/>
            </a:pPr>
            <a:r>
              <a:rPr lang="en-GB" dirty="0"/>
              <a:t>Introduced by </a:t>
            </a:r>
            <a:r>
              <a:rPr lang="en-GB" b="1" dirty="0">
                <a:solidFill>
                  <a:schemeClr val="accent2">
                    <a:lumMod val="50000"/>
                  </a:schemeClr>
                </a:solidFill>
              </a:rPr>
              <a:t>Hinton</a:t>
            </a:r>
            <a:r>
              <a:rPr lang="en-GB" dirty="0"/>
              <a:t> and </a:t>
            </a:r>
            <a:r>
              <a:rPr lang="en-GB" b="1" dirty="0" err="1">
                <a:solidFill>
                  <a:schemeClr val="accent2">
                    <a:lumMod val="50000"/>
                  </a:schemeClr>
                </a:solidFill>
              </a:rPr>
              <a:t>Rumelhart</a:t>
            </a:r>
            <a:r>
              <a:rPr lang="en-GB" dirty="0"/>
              <a:t> [Rumelhart1986].</a:t>
            </a:r>
          </a:p>
          <a:p>
            <a:pPr marL="0" indent="0">
              <a:buNone/>
            </a:pPr>
            <a:r>
              <a:rPr lang="en-GB" dirty="0"/>
              <a:t>(Or was it? </a:t>
            </a:r>
            <a:r>
              <a:rPr lang="en-US" dirty="0"/>
              <a:t>[Medium2020])</a:t>
            </a:r>
            <a:endParaRPr lang="en-GB" dirty="0"/>
          </a:p>
        </p:txBody>
      </p:sp>
    </p:spTree>
    <p:extLst>
      <p:ext uri="{BB962C8B-B14F-4D97-AF65-F5344CB8AC3E}">
        <p14:creationId xmlns:p14="http://schemas.microsoft.com/office/powerpoint/2010/main" val="360541903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67AEAB6F-9509-B275-EBFE-87BAAB433D7F}"/>
              </a:ext>
            </a:extLst>
          </p:cNvPr>
          <p:cNvSpPr>
            <a:spLocks noGrp="1"/>
          </p:cNvSpPr>
          <p:nvPr>
            <p:ph type="title"/>
          </p:nvPr>
        </p:nvSpPr>
        <p:spPr>
          <a:xfrm>
            <a:off x="831850" y="511277"/>
            <a:ext cx="10515600" cy="4689895"/>
          </a:xfrm>
        </p:spPr>
        <p:txBody>
          <a:bodyPr>
            <a:noAutofit/>
          </a:bodyPr>
          <a:lstStyle/>
          <a:p>
            <a:r>
              <a:rPr lang="en-GB" sz="4400" dirty="0"/>
              <a:t>Backpropagation is heavy to manually calculate and implement…</a:t>
            </a:r>
            <a:br>
              <a:rPr lang="en-GB" sz="4400" dirty="0"/>
            </a:br>
            <a:br>
              <a:rPr lang="en-GB" sz="4400" dirty="0"/>
            </a:br>
            <a:r>
              <a:rPr lang="en-GB" sz="4400" dirty="0"/>
              <a:t>Strongly encouraging to try and redo the math/implementation shown hereafter on your own!</a:t>
            </a:r>
            <a:br>
              <a:rPr lang="en-GB" sz="4400" dirty="0"/>
            </a:br>
            <a:endParaRPr lang="en-SG" sz="4400" dirty="0"/>
          </a:p>
        </p:txBody>
      </p:sp>
      <p:sp>
        <p:nvSpPr>
          <p:cNvPr id="7" name="Text Placeholder 6">
            <a:extLst>
              <a:ext uri="{FF2B5EF4-FFF2-40B4-BE49-F238E27FC236}">
                <a16:creationId xmlns:a16="http://schemas.microsoft.com/office/drawing/2014/main" id="{A529F1D0-FF7B-BBB6-460B-7825B57FED7C}"/>
              </a:ext>
            </a:extLst>
          </p:cNvPr>
          <p:cNvSpPr>
            <a:spLocks noGrp="1"/>
          </p:cNvSpPr>
          <p:nvPr>
            <p:ph type="body" idx="1"/>
          </p:nvPr>
        </p:nvSpPr>
        <p:spPr>
          <a:xfrm>
            <a:off x="831850" y="5201173"/>
            <a:ext cx="10515600" cy="1474929"/>
          </a:xfrm>
        </p:spPr>
        <p:txBody>
          <a:bodyPr/>
          <a:lstStyle/>
          <a:p>
            <a:r>
              <a:rPr lang="en-GB" dirty="0"/>
              <a:t>That’s the best way to learn and you can always refer to these slides for answers!</a:t>
            </a:r>
          </a:p>
          <a:p>
            <a:r>
              <a:rPr lang="en-GB" dirty="0"/>
              <a:t>After math is correct, have a look at how to implement it in a backward method (also shown in slides, but probably will be shown rapidly in class!)</a:t>
            </a:r>
          </a:p>
        </p:txBody>
      </p:sp>
    </p:spTree>
    <p:extLst>
      <p:ext uri="{BB962C8B-B14F-4D97-AF65-F5344CB8AC3E}">
        <p14:creationId xmlns:p14="http://schemas.microsoft.com/office/powerpoint/2010/main" val="226707668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FC3C7-E510-3203-5C24-A976AECCABAC}"/>
              </a:ext>
            </a:extLst>
          </p:cNvPr>
          <p:cNvSpPr>
            <a:spLocks noGrp="1"/>
          </p:cNvSpPr>
          <p:nvPr>
            <p:ph type="title"/>
          </p:nvPr>
        </p:nvSpPr>
        <p:spPr/>
        <p:txBody>
          <a:bodyPr/>
          <a:lstStyle/>
          <a:p>
            <a:r>
              <a:rPr lang="en-GB" dirty="0"/>
              <a:t>Backpropagation in our model</a:t>
            </a:r>
            <a:endParaRPr lang="en-SG"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5AA41464-B2B5-4EE7-DEF2-910D29FE3DA2}"/>
                  </a:ext>
                </a:extLst>
              </p:cNvPr>
              <p:cNvSpPr>
                <a:spLocks noGrp="1"/>
              </p:cNvSpPr>
              <p:nvPr>
                <p:ph idx="1"/>
              </p:nvPr>
            </p:nvSpPr>
            <p:spPr>
              <a:xfrm>
                <a:off x="838200" y="1825624"/>
                <a:ext cx="10515600" cy="5032375"/>
              </a:xfrm>
            </p:spPr>
            <p:txBody>
              <a:bodyPr>
                <a:normAutofit/>
              </a:bodyPr>
              <a:lstStyle/>
              <a:p>
                <a:pPr marL="0" indent="0">
                  <a:buNone/>
                </a:pPr>
                <a:r>
                  <a:rPr lang="en-GB" b="0" dirty="0"/>
                  <a:t>While our Neural Network seems to be complicated, at the end of the day, training it consists of solving a</a:t>
                </a:r>
                <a:r>
                  <a:rPr lang="en-GB" dirty="0"/>
                  <a:t> yet another</a:t>
                </a:r>
                <a:r>
                  <a:rPr lang="en-GB" b="0" dirty="0"/>
                  <a:t> </a:t>
                </a:r>
                <a:r>
                  <a:rPr lang="en-GB" b="1" dirty="0"/>
                  <a:t>optimization</a:t>
                </a:r>
                <a:r>
                  <a:rPr lang="en-GB" b="0" dirty="0"/>
                  <a:t> </a:t>
                </a:r>
                <a:r>
                  <a:rPr lang="en-GB" b="1" dirty="0"/>
                  <a:t>problem</a:t>
                </a:r>
                <a:r>
                  <a:rPr lang="en-GB" b="0" dirty="0"/>
                  <a:t>.</a:t>
                </a:r>
              </a:p>
              <a:p>
                <a:pPr marL="0" indent="0">
                  <a:buNone/>
                </a:pPr>
                <a:endParaRPr lang="en-GB" b="0" dirty="0"/>
              </a:p>
              <a:p>
                <a:pPr marL="0" indent="0">
                  <a:buNone/>
                </a:pPr>
                <a14:m>
                  <m:oMathPara xmlns:m="http://schemas.openxmlformats.org/officeDocument/2006/math">
                    <m:oMathParaPr>
                      <m:jc m:val="centerGroup"/>
                    </m:oMathParaPr>
                    <m:oMath xmlns:m="http://schemas.openxmlformats.org/officeDocument/2006/math">
                      <m:sSubSup>
                        <m:sSubSupPr>
                          <m:ctrlPr>
                            <a:rPr lang="en-GB" b="0" i="1" smtClean="0">
                              <a:latin typeface="Cambria Math" panose="02040503050406030204" pitchFamily="18" charset="0"/>
                            </a:rPr>
                          </m:ctrlPr>
                        </m:sSubSupPr>
                        <m:e>
                          <m:r>
                            <a:rPr lang="en-GB" b="0" i="1" smtClean="0">
                              <a:latin typeface="Cambria Math" panose="02040503050406030204" pitchFamily="18" charset="0"/>
                            </a:rPr>
                            <m:t>𝑊</m:t>
                          </m:r>
                        </m:e>
                        <m:sub>
                          <m:r>
                            <a:rPr lang="en-GB" b="0" i="1" smtClean="0">
                              <a:latin typeface="Cambria Math" panose="02040503050406030204" pitchFamily="18" charset="0"/>
                            </a:rPr>
                            <m:t>1</m:t>
                          </m:r>
                        </m:sub>
                        <m:sup>
                          <m:r>
                            <a:rPr lang="en-GB" b="0" i="1" smtClean="0">
                              <a:latin typeface="Cambria Math" panose="02040503050406030204" pitchFamily="18" charset="0"/>
                            </a:rPr>
                            <m:t>∗</m:t>
                          </m:r>
                        </m:sup>
                      </m:sSubSup>
                      <m:r>
                        <a:rPr lang="en-GB" b="0" i="1" smtClean="0">
                          <a:latin typeface="Cambria Math" panose="02040503050406030204" pitchFamily="18" charset="0"/>
                        </a:rPr>
                        <m:t>,</m:t>
                      </m:r>
                      <m:sSubSup>
                        <m:sSubSupPr>
                          <m:ctrlPr>
                            <a:rPr lang="en-GB" b="0" i="1" smtClean="0">
                              <a:latin typeface="Cambria Math" panose="02040503050406030204" pitchFamily="18" charset="0"/>
                            </a:rPr>
                          </m:ctrlPr>
                        </m:sSubSupPr>
                        <m:e>
                          <m:r>
                            <a:rPr lang="en-GB" b="0" i="1" smtClean="0">
                              <a:latin typeface="Cambria Math" panose="02040503050406030204" pitchFamily="18" charset="0"/>
                            </a:rPr>
                            <m:t>𝑏</m:t>
                          </m:r>
                        </m:e>
                        <m:sub>
                          <m:r>
                            <a:rPr lang="en-GB" b="0" i="1" smtClean="0">
                              <a:latin typeface="Cambria Math" panose="02040503050406030204" pitchFamily="18" charset="0"/>
                            </a:rPr>
                            <m:t>1</m:t>
                          </m:r>
                        </m:sub>
                        <m:sup>
                          <m:r>
                            <a:rPr lang="en-GB" b="0" i="1" smtClean="0">
                              <a:latin typeface="Cambria Math" panose="02040503050406030204" pitchFamily="18" charset="0"/>
                            </a:rPr>
                            <m:t>∗</m:t>
                          </m:r>
                        </m:sup>
                      </m:sSubSup>
                      <m:r>
                        <a:rPr lang="en-GB" b="0" i="1" smtClean="0">
                          <a:latin typeface="Cambria Math" panose="02040503050406030204" pitchFamily="18" charset="0"/>
                        </a:rPr>
                        <m:t>,</m:t>
                      </m:r>
                      <m:sSubSup>
                        <m:sSubSupPr>
                          <m:ctrlPr>
                            <a:rPr lang="en-GB" b="0" i="1" smtClean="0">
                              <a:latin typeface="Cambria Math" panose="02040503050406030204" pitchFamily="18" charset="0"/>
                            </a:rPr>
                          </m:ctrlPr>
                        </m:sSubSupPr>
                        <m:e>
                          <m:r>
                            <a:rPr lang="en-GB" b="0" i="1" smtClean="0">
                              <a:latin typeface="Cambria Math" panose="02040503050406030204" pitchFamily="18" charset="0"/>
                            </a:rPr>
                            <m:t>𝑊</m:t>
                          </m:r>
                        </m:e>
                        <m:sub>
                          <m:r>
                            <a:rPr lang="en-GB" b="0" i="1" smtClean="0">
                              <a:latin typeface="Cambria Math" panose="02040503050406030204" pitchFamily="18" charset="0"/>
                            </a:rPr>
                            <m:t>2</m:t>
                          </m:r>
                        </m:sub>
                        <m:sup>
                          <m:r>
                            <a:rPr lang="en-GB" b="0" i="1" smtClean="0">
                              <a:latin typeface="Cambria Math" panose="02040503050406030204" pitchFamily="18" charset="0"/>
                            </a:rPr>
                            <m:t>∗</m:t>
                          </m:r>
                        </m:sup>
                      </m:sSubSup>
                      <m:r>
                        <a:rPr lang="en-GB" b="0" i="1" smtClean="0">
                          <a:latin typeface="Cambria Math" panose="02040503050406030204" pitchFamily="18" charset="0"/>
                        </a:rPr>
                        <m:t>, </m:t>
                      </m:r>
                      <m:sSubSup>
                        <m:sSubSupPr>
                          <m:ctrlPr>
                            <a:rPr lang="en-GB" b="0" i="1" smtClean="0">
                              <a:latin typeface="Cambria Math" panose="02040503050406030204" pitchFamily="18" charset="0"/>
                            </a:rPr>
                          </m:ctrlPr>
                        </m:sSubSupPr>
                        <m:e>
                          <m:r>
                            <a:rPr lang="en-GB" b="0" i="1" smtClean="0">
                              <a:latin typeface="Cambria Math" panose="02040503050406030204" pitchFamily="18" charset="0"/>
                            </a:rPr>
                            <m:t>𝑏</m:t>
                          </m:r>
                        </m:e>
                        <m:sub>
                          <m:r>
                            <a:rPr lang="en-GB" b="0" i="1" smtClean="0">
                              <a:latin typeface="Cambria Math" panose="02040503050406030204" pitchFamily="18" charset="0"/>
                            </a:rPr>
                            <m:t>2</m:t>
                          </m:r>
                        </m:sub>
                        <m:sup>
                          <m:r>
                            <a:rPr lang="en-GB" b="0" i="1" smtClean="0">
                              <a:latin typeface="Cambria Math" panose="02040503050406030204" pitchFamily="18" charset="0"/>
                            </a:rPr>
                            <m:t>∗</m:t>
                          </m:r>
                        </m:sup>
                      </m:sSubSup>
                      <m:r>
                        <a:rPr lang="en-GB" b="0" i="1" smtClean="0">
                          <a:latin typeface="Cambria Math" panose="02040503050406030204" pitchFamily="18" charset="0"/>
                        </a:rPr>
                        <m:t>=</m:t>
                      </m:r>
                      <m:func>
                        <m:funcPr>
                          <m:ctrlPr>
                            <a:rPr lang="en-GB" b="0" i="1" smtClean="0">
                              <a:latin typeface="Cambria Math" panose="02040503050406030204" pitchFamily="18" charset="0"/>
                            </a:rPr>
                          </m:ctrlPr>
                        </m:funcPr>
                        <m:fName>
                          <m:r>
                            <m:rPr>
                              <m:sty m:val="p"/>
                            </m:rPr>
                            <a:rPr lang="en-GB" b="0" i="0" smtClean="0">
                              <a:latin typeface="Cambria Math" panose="02040503050406030204" pitchFamily="18" charset="0"/>
                            </a:rPr>
                            <m:t>arg</m:t>
                          </m:r>
                        </m:fName>
                        <m:e>
                          <m:func>
                            <m:funcPr>
                              <m:ctrlPr>
                                <a:rPr lang="en-GB" b="0" i="1" smtClean="0">
                                  <a:latin typeface="Cambria Math" panose="02040503050406030204" pitchFamily="18" charset="0"/>
                                </a:rPr>
                              </m:ctrlPr>
                            </m:funcPr>
                            <m:fName>
                              <m:limLow>
                                <m:limLowPr>
                                  <m:ctrlPr>
                                    <a:rPr lang="en-GB" b="0" i="1" smtClean="0">
                                      <a:latin typeface="Cambria Math" panose="02040503050406030204" pitchFamily="18" charset="0"/>
                                    </a:rPr>
                                  </m:ctrlPr>
                                </m:limLowPr>
                                <m:e>
                                  <m:r>
                                    <m:rPr>
                                      <m:sty m:val="p"/>
                                    </m:rPr>
                                    <a:rPr lang="en-GB" b="0" i="0" smtClean="0">
                                      <a:latin typeface="Cambria Math" panose="02040503050406030204" pitchFamily="18" charset="0"/>
                                    </a:rPr>
                                    <m:t>min</m:t>
                                  </m:r>
                                </m:e>
                                <m:lim>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1</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1</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2</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2</m:t>
                                      </m:r>
                                    </m:sub>
                                  </m:sSub>
                                </m:lim>
                              </m:limLow>
                            </m:fName>
                            <m:e>
                              <m:d>
                                <m:dPr>
                                  <m:begChr m:val="["/>
                                  <m:endChr m:val="]"/>
                                  <m:ctrlPr>
                                    <a:rPr lang="en-GB" b="0" i="1" smtClean="0">
                                      <a:latin typeface="Cambria Math" panose="02040503050406030204" pitchFamily="18" charset="0"/>
                                    </a:rPr>
                                  </m:ctrlPr>
                                </m:dPr>
                                <m:e>
                                  <m:sSup>
                                    <m:sSupPr>
                                      <m:ctrlPr>
                                        <a:rPr lang="en-GB" b="0" i="1" smtClean="0">
                                          <a:latin typeface="Cambria Math" panose="02040503050406030204" pitchFamily="18" charset="0"/>
                                        </a:rPr>
                                      </m:ctrlPr>
                                    </m:sSupPr>
                                    <m:e>
                                      <m:f>
                                        <m:fPr>
                                          <m:ctrlPr>
                                            <a:rPr lang="en-GB" b="0" i="1" smtClean="0">
                                              <a:latin typeface="Cambria Math" panose="02040503050406030204" pitchFamily="18" charset="0"/>
                                            </a:rPr>
                                          </m:ctrlPr>
                                        </m:fPr>
                                        <m:num>
                                          <m:r>
                                            <a:rPr lang="en-GB" b="0" i="1" smtClean="0">
                                              <a:latin typeface="Cambria Math" panose="02040503050406030204" pitchFamily="18" charset="0"/>
                                            </a:rPr>
                                            <m:t>1</m:t>
                                          </m:r>
                                        </m:num>
                                        <m:den>
                                          <m:r>
                                            <a:rPr lang="en-GB" b="0" i="1" smtClean="0">
                                              <a:latin typeface="Cambria Math" panose="02040503050406030204" pitchFamily="18" charset="0"/>
                                            </a:rPr>
                                            <m:t>𝑀</m:t>
                                          </m:r>
                                        </m:den>
                                      </m:f>
                                      <m:d>
                                        <m:dPr>
                                          <m:ctrlPr>
                                            <a:rPr lang="en-GB" b="0" i="1" smtClean="0">
                                              <a:latin typeface="Cambria Math" panose="02040503050406030204" pitchFamily="18" charset="0"/>
                                            </a:rPr>
                                          </m:ctrlPr>
                                        </m:dPr>
                                        <m:e>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𝑝𝑟𝑒𝑑</m:t>
                                              </m:r>
                                            </m:sub>
                                          </m:sSub>
                                          <m:r>
                                            <a:rPr lang="en-GB" b="0" i="1" smtClean="0">
                                              <a:latin typeface="Cambria Math" panose="02040503050406030204" pitchFamily="18" charset="0"/>
                                            </a:rPr>
                                            <m:t>(</m:t>
                                          </m:r>
                                          <m:r>
                                            <a:rPr lang="en-GB" b="0" i="1" smtClean="0">
                                              <a:latin typeface="Cambria Math" panose="02040503050406030204" pitchFamily="18" charset="0"/>
                                            </a:rPr>
                                            <m:t>𝑋</m:t>
                                          </m:r>
                                          <m:r>
                                            <a:rPr lang="en-GB" b="0" i="1" smtClean="0">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𝑊</m:t>
                                              </m:r>
                                            </m:e>
                                            <m:sub>
                                              <m:r>
                                                <a:rPr lang="en-GB" i="1">
                                                  <a:latin typeface="Cambria Math" panose="02040503050406030204" pitchFamily="18" charset="0"/>
                                                </a:rPr>
                                                <m:t>1</m:t>
                                              </m:r>
                                            </m:sub>
                                          </m:sSub>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𝑏</m:t>
                                              </m:r>
                                            </m:e>
                                            <m:sub>
                                              <m:r>
                                                <a:rPr lang="en-GB" i="1">
                                                  <a:latin typeface="Cambria Math" panose="02040503050406030204" pitchFamily="18" charset="0"/>
                                                </a:rPr>
                                                <m:t>1</m:t>
                                              </m:r>
                                            </m:sub>
                                          </m:sSub>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𝑊</m:t>
                                              </m:r>
                                            </m:e>
                                            <m:sub>
                                              <m:r>
                                                <a:rPr lang="en-GB" i="1">
                                                  <a:latin typeface="Cambria Math" panose="02040503050406030204" pitchFamily="18" charset="0"/>
                                                </a:rPr>
                                                <m:t>2</m:t>
                                              </m:r>
                                            </m:sub>
                                          </m:sSub>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𝑏</m:t>
                                              </m:r>
                                            </m:e>
                                            <m:sub>
                                              <m:r>
                                                <a:rPr lang="en-GB" i="1">
                                                  <a:latin typeface="Cambria Math" panose="02040503050406030204" pitchFamily="18" charset="0"/>
                                                </a:rPr>
                                                <m:t>2</m:t>
                                              </m:r>
                                            </m:sub>
                                          </m:sSub>
                                          <m:r>
                                            <a:rPr lang="en-GB" b="0" i="1" smtClean="0">
                                              <a:latin typeface="Cambria Math" panose="02040503050406030204" pitchFamily="18" charset="0"/>
                                            </a:rPr>
                                            <m:t>)−</m:t>
                                          </m:r>
                                          <m:r>
                                            <a:rPr lang="en-GB" b="0" i="1" smtClean="0">
                                              <a:latin typeface="Cambria Math" panose="02040503050406030204" pitchFamily="18" charset="0"/>
                                            </a:rPr>
                                            <m:t>𝑌</m:t>
                                          </m:r>
                                          <m:r>
                                            <a:rPr lang="en-GB" b="0" i="1" smtClean="0">
                                              <a:latin typeface="Cambria Math" panose="02040503050406030204" pitchFamily="18" charset="0"/>
                                            </a:rPr>
                                            <m:t> </m:t>
                                          </m:r>
                                        </m:e>
                                      </m:d>
                                    </m:e>
                                    <m:sup>
                                      <m:r>
                                        <a:rPr lang="en-GB" b="0" i="1" smtClean="0">
                                          <a:latin typeface="Cambria Math" panose="02040503050406030204" pitchFamily="18" charset="0"/>
                                        </a:rPr>
                                        <m:t>2</m:t>
                                      </m:r>
                                    </m:sup>
                                  </m:sSup>
                                </m:e>
                              </m:d>
                            </m:e>
                          </m:func>
                        </m:e>
                      </m:func>
                    </m:oMath>
                  </m:oMathPara>
                </a14:m>
                <a:endParaRPr lang="en-GB" b="0" dirty="0"/>
              </a:p>
              <a:p>
                <a:pPr marL="0" indent="0">
                  <a:buNone/>
                </a:pPr>
                <a14:m>
                  <m:oMathPara xmlns:m="http://schemas.openxmlformats.org/officeDocument/2006/math">
                    <m:oMathParaPr>
                      <m:jc m:val="centerGroup"/>
                    </m:oMathParaPr>
                    <m:oMath xmlns:m="http://schemas.openxmlformats.org/officeDocument/2006/math">
                      <m:sSubSup>
                        <m:sSubSupPr>
                          <m:ctrlPr>
                            <a:rPr lang="en-GB" b="0" i="1" smtClean="0">
                              <a:latin typeface="Cambria Math" panose="02040503050406030204" pitchFamily="18" charset="0"/>
                            </a:rPr>
                          </m:ctrlPr>
                        </m:sSubSupPr>
                        <m:e>
                          <m:r>
                            <a:rPr lang="en-GB" b="0" i="1" smtClean="0">
                              <a:latin typeface="Cambria Math" panose="02040503050406030204" pitchFamily="18" charset="0"/>
                            </a:rPr>
                            <m:t>𝑊</m:t>
                          </m:r>
                        </m:e>
                        <m:sub>
                          <m:r>
                            <a:rPr lang="en-GB" b="0" i="1" smtClean="0">
                              <a:latin typeface="Cambria Math" panose="02040503050406030204" pitchFamily="18" charset="0"/>
                            </a:rPr>
                            <m:t>1</m:t>
                          </m:r>
                        </m:sub>
                        <m:sup>
                          <m:r>
                            <a:rPr lang="en-GB" b="0" i="1" smtClean="0">
                              <a:latin typeface="Cambria Math" panose="02040503050406030204" pitchFamily="18" charset="0"/>
                            </a:rPr>
                            <m:t>∗</m:t>
                          </m:r>
                        </m:sup>
                      </m:sSubSup>
                      <m:r>
                        <a:rPr lang="en-GB" b="0" i="1" smtClean="0">
                          <a:latin typeface="Cambria Math" panose="02040503050406030204" pitchFamily="18" charset="0"/>
                        </a:rPr>
                        <m:t>,</m:t>
                      </m:r>
                      <m:sSubSup>
                        <m:sSubSupPr>
                          <m:ctrlPr>
                            <a:rPr lang="en-GB" b="0" i="1" smtClean="0">
                              <a:latin typeface="Cambria Math" panose="02040503050406030204" pitchFamily="18" charset="0"/>
                            </a:rPr>
                          </m:ctrlPr>
                        </m:sSubSupPr>
                        <m:e>
                          <m:r>
                            <a:rPr lang="en-GB" b="0" i="1" smtClean="0">
                              <a:latin typeface="Cambria Math" panose="02040503050406030204" pitchFamily="18" charset="0"/>
                            </a:rPr>
                            <m:t>𝑏</m:t>
                          </m:r>
                        </m:e>
                        <m:sub>
                          <m:r>
                            <a:rPr lang="en-GB" b="0" i="1" smtClean="0">
                              <a:latin typeface="Cambria Math" panose="02040503050406030204" pitchFamily="18" charset="0"/>
                            </a:rPr>
                            <m:t>1</m:t>
                          </m:r>
                        </m:sub>
                        <m:sup>
                          <m:r>
                            <a:rPr lang="en-GB" b="0" i="1" smtClean="0">
                              <a:latin typeface="Cambria Math" panose="02040503050406030204" pitchFamily="18" charset="0"/>
                            </a:rPr>
                            <m:t>∗</m:t>
                          </m:r>
                        </m:sup>
                      </m:sSubSup>
                      <m:r>
                        <a:rPr lang="en-GB" b="0" i="1" smtClean="0">
                          <a:latin typeface="Cambria Math" panose="02040503050406030204" pitchFamily="18" charset="0"/>
                        </a:rPr>
                        <m:t>,</m:t>
                      </m:r>
                      <m:sSubSup>
                        <m:sSubSupPr>
                          <m:ctrlPr>
                            <a:rPr lang="en-GB" b="0" i="1" smtClean="0">
                              <a:latin typeface="Cambria Math" panose="02040503050406030204" pitchFamily="18" charset="0"/>
                            </a:rPr>
                          </m:ctrlPr>
                        </m:sSubSupPr>
                        <m:e>
                          <m:r>
                            <a:rPr lang="en-GB" b="0" i="1" smtClean="0">
                              <a:latin typeface="Cambria Math" panose="02040503050406030204" pitchFamily="18" charset="0"/>
                            </a:rPr>
                            <m:t>𝑊</m:t>
                          </m:r>
                        </m:e>
                        <m:sub>
                          <m:r>
                            <a:rPr lang="en-GB" b="0" i="1" smtClean="0">
                              <a:latin typeface="Cambria Math" panose="02040503050406030204" pitchFamily="18" charset="0"/>
                            </a:rPr>
                            <m:t>2</m:t>
                          </m:r>
                        </m:sub>
                        <m:sup>
                          <m:r>
                            <a:rPr lang="en-GB" b="0" i="1" smtClean="0">
                              <a:latin typeface="Cambria Math" panose="02040503050406030204" pitchFamily="18" charset="0"/>
                            </a:rPr>
                            <m:t>∗</m:t>
                          </m:r>
                        </m:sup>
                      </m:sSubSup>
                      <m:r>
                        <a:rPr lang="en-GB" b="0" i="1" smtClean="0">
                          <a:latin typeface="Cambria Math" panose="02040503050406030204" pitchFamily="18" charset="0"/>
                        </a:rPr>
                        <m:t>, </m:t>
                      </m:r>
                      <m:sSubSup>
                        <m:sSubSupPr>
                          <m:ctrlPr>
                            <a:rPr lang="en-GB" b="0" i="1" smtClean="0">
                              <a:latin typeface="Cambria Math" panose="02040503050406030204" pitchFamily="18" charset="0"/>
                            </a:rPr>
                          </m:ctrlPr>
                        </m:sSubSupPr>
                        <m:e>
                          <m:r>
                            <a:rPr lang="en-GB" b="0" i="1" smtClean="0">
                              <a:latin typeface="Cambria Math" panose="02040503050406030204" pitchFamily="18" charset="0"/>
                            </a:rPr>
                            <m:t>𝑏</m:t>
                          </m:r>
                        </m:e>
                        <m:sub>
                          <m:r>
                            <a:rPr lang="en-GB" b="0" i="1" smtClean="0">
                              <a:latin typeface="Cambria Math" panose="02040503050406030204" pitchFamily="18" charset="0"/>
                            </a:rPr>
                            <m:t>2</m:t>
                          </m:r>
                        </m:sub>
                        <m:sup>
                          <m:r>
                            <a:rPr lang="en-GB" b="0" i="1" smtClean="0">
                              <a:latin typeface="Cambria Math" panose="02040503050406030204" pitchFamily="18" charset="0"/>
                            </a:rPr>
                            <m:t>∗</m:t>
                          </m:r>
                        </m:sup>
                      </m:sSubSup>
                      <m:r>
                        <a:rPr lang="en-GB" b="0" i="1" smtClean="0">
                          <a:latin typeface="Cambria Math" panose="02040503050406030204" pitchFamily="18" charset="0"/>
                        </a:rPr>
                        <m:t>=</m:t>
                      </m:r>
                      <m:func>
                        <m:funcPr>
                          <m:ctrlPr>
                            <a:rPr lang="en-GB" b="0" i="1" smtClean="0">
                              <a:latin typeface="Cambria Math" panose="02040503050406030204" pitchFamily="18" charset="0"/>
                            </a:rPr>
                          </m:ctrlPr>
                        </m:funcPr>
                        <m:fName>
                          <m:r>
                            <m:rPr>
                              <m:sty m:val="p"/>
                            </m:rPr>
                            <a:rPr lang="en-GB" b="0" i="0" smtClean="0">
                              <a:latin typeface="Cambria Math" panose="02040503050406030204" pitchFamily="18" charset="0"/>
                            </a:rPr>
                            <m:t>arg</m:t>
                          </m:r>
                        </m:fName>
                        <m:e>
                          <m:func>
                            <m:funcPr>
                              <m:ctrlPr>
                                <a:rPr lang="en-GB" b="0" i="1" smtClean="0">
                                  <a:latin typeface="Cambria Math" panose="02040503050406030204" pitchFamily="18" charset="0"/>
                                </a:rPr>
                              </m:ctrlPr>
                            </m:funcPr>
                            <m:fName>
                              <m:limLow>
                                <m:limLowPr>
                                  <m:ctrlPr>
                                    <a:rPr lang="en-GB" b="0" i="1" smtClean="0">
                                      <a:latin typeface="Cambria Math" panose="02040503050406030204" pitchFamily="18" charset="0"/>
                                    </a:rPr>
                                  </m:ctrlPr>
                                </m:limLowPr>
                                <m:e>
                                  <m:r>
                                    <m:rPr>
                                      <m:sty m:val="p"/>
                                    </m:rPr>
                                    <a:rPr lang="en-GB" b="0" i="0" smtClean="0">
                                      <a:latin typeface="Cambria Math" panose="02040503050406030204" pitchFamily="18" charset="0"/>
                                    </a:rPr>
                                    <m:t>min</m:t>
                                  </m:r>
                                </m:e>
                                <m:lim>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1</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1</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2</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2</m:t>
                                      </m:r>
                                    </m:sub>
                                  </m:sSub>
                                </m:lim>
                              </m:limLow>
                            </m:fName>
                            <m:e>
                              <m:d>
                                <m:dPr>
                                  <m:begChr m:val="["/>
                                  <m:endChr m:val="]"/>
                                  <m:ctrlPr>
                                    <a:rPr lang="en-GB" b="0" i="1" smtClean="0">
                                      <a:latin typeface="Cambria Math" panose="02040503050406030204" pitchFamily="18" charset="0"/>
                                    </a:rPr>
                                  </m:ctrlPr>
                                </m:dPr>
                                <m:e>
                                  <m:sSup>
                                    <m:sSupPr>
                                      <m:ctrlPr>
                                        <a:rPr lang="en-GB" b="0" i="1" smtClean="0">
                                          <a:latin typeface="Cambria Math" panose="02040503050406030204" pitchFamily="18" charset="0"/>
                                        </a:rPr>
                                      </m:ctrlPr>
                                    </m:sSupPr>
                                    <m:e>
                                      <m:f>
                                        <m:fPr>
                                          <m:ctrlPr>
                                            <a:rPr lang="en-GB" b="0" i="1" smtClean="0">
                                              <a:latin typeface="Cambria Math" panose="02040503050406030204" pitchFamily="18" charset="0"/>
                                            </a:rPr>
                                          </m:ctrlPr>
                                        </m:fPr>
                                        <m:num>
                                          <m:r>
                                            <a:rPr lang="en-GB" b="0" i="1" smtClean="0">
                                              <a:latin typeface="Cambria Math" panose="02040503050406030204" pitchFamily="18" charset="0"/>
                                            </a:rPr>
                                            <m:t>1</m:t>
                                          </m:r>
                                        </m:num>
                                        <m:den>
                                          <m:r>
                                            <a:rPr lang="en-GB" b="0" i="1" smtClean="0">
                                              <a:latin typeface="Cambria Math" panose="02040503050406030204" pitchFamily="18" charset="0"/>
                                            </a:rPr>
                                            <m:t>𝑀</m:t>
                                          </m:r>
                                        </m:den>
                                      </m:f>
                                      <m:d>
                                        <m:dPr>
                                          <m:ctrlPr>
                                            <a:rPr lang="en-GB" b="0" i="1" smtClean="0">
                                              <a:latin typeface="Cambria Math" panose="02040503050406030204" pitchFamily="18" charset="0"/>
                                            </a:rPr>
                                          </m:ctrlPr>
                                        </m:dPr>
                                        <m:e>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2</m:t>
                                              </m:r>
                                            </m:sub>
                                          </m:sSub>
                                          <m:d>
                                            <m:dPr>
                                              <m:ctrlPr>
                                                <a:rPr lang="en-GB" b="0" i="1" smtClean="0">
                                                  <a:latin typeface="Cambria Math" panose="02040503050406030204" pitchFamily="18" charset="0"/>
                                                </a:rPr>
                                              </m:ctrlPr>
                                            </m:dPr>
                                            <m:e>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1</m:t>
                                                  </m:r>
                                                </m:sub>
                                              </m:sSub>
                                              <m:r>
                                                <a:rPr lang="en-GB" b="0" i="1" smtClean="0">
                                                  <a:latin typeface="Cambria Math" panose="02040503050406030204" pitchFamily="18" charset="0"/>
                                                </a:rPr>
                                                <m:t>𝑋</m:t>
                                              </m:r>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1</m:t>
                                                  </m:r>
                                                </m:sub>
                                              </m:sSub>
                                            </m:e>
                                          </m:d>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2</m:t>
                                              </m:r>
                                            </m:sub>
                                          </m:sSub>
                                          <m:r>
                                            <a:rPr lang="en-GB" b="0" i="1" smtClean="0">
                                              <a:latin typeface="Cambria Math" panose="02040503050406030204" pitchFamily="18" charset="0"/>
                                            </a:rPr>
                                            <m:t>−</m:t>
                                          </m:r>
                                          <m:r>
                                            <a:rPr lang="en-GB" b="0" i="1" smtClean="0">
                                              <a:latin typeface="Cambria Math" panose="02040503050406030204" pitchFamily="18" charset="0"/>
                                            </a:rPr>
                                            <m:t>𝑌</m:t>
                                          </m:r>
                                          <m:r>
                                            <a:rPr lang="en-GB" b="0" i="1" smtClean="0">
                                              <a:latin typeface="Cambria Math" panose="02040503050406030204" pitchFamily="18" charset="0"/>
                                            </a:rPr>
                                            <m:t> </m:t>
                                          </m:r>
                                        </m:e>
                                      </m:d>
                                    </m:e>
                                    <m:sup>
                                      <m:r>
                                        <a:rPr lang="en-GB" b="0" i="1" smtClean="0">
                                          <a:latin typeface="Cambria Math" panose="02040503050406030204" pitchFamily="18" charset="0"/>
                                        </a:rPr>
                                        <m:t>2</m:t>
                                      </m:r>
                                    </m:sup>
                                  </m:sSup>
                                </m:e>
                              </m:d>
                            </m:e>
                          </m:func>
                        </m:e>
                      </m:func>
                    </m:oMath>
                  </m:oMathPara>
                </a14:m>
                <a:endParaRPr lang="en-GB" dirty="0"/>
              </a:p>
              <a:p>
                <a:pPr marL="0" indent="0">
                  <a:buNone/>
                </a:pPr>
                <a:endParaRPr lang="en-GB" dirty="0"/>
              </a:p>
              <a:p>
                <a:pPr marL="0" indent="0">
                  <a:buNone/>
                </a:pPr>
                <a:r>
                  <a:rPr lang="en-GB" dirty="0"/>
                  <a:t>With </a:t>
                </a:r>
                <a14:m>
                  <m:oMath xmlns:m="http://schemas.openxmlformats.org/officeDocument/2006/math">
                    <m:r>
                      <a:rPr lang="en-GB" i="1" dirty="0" smtClean="0">
                        <a:latin typeface="Cambria Math" panose="02040503050406030204" pitchFamily="18" charset="0"/>
                      </a:rPr>
                      <m:t>𝑀</m:t>
                    </m:r>
                  </m:oMath>
                </a14:m>
                <a:r>
                  <a:rPr lang="en-GB" dirty="0"/>
                  <a:t> being the number of samples in the dataset. We will use </a:t>
                </a:r>
                <a:r>
                  <a:rPr lang="en-GB" b="1" dirty="0"/>
                  <a:t>gradient</a:t>
                </a:r>
                <a:r>
                  <a:rPr lang="en-GB" dirty="0"/>
                  <a:t> </a:t>
                </a:r>
                <a:r>
                  <a:rPr lang="en-GB" b="1" dirty="0"/>
                  <a:t>descent</a:t>
                </a:r>
                <a:r>
                  <a:rPr lang="en-GB" dirty="0"/>
                  <a:t>, like we did for the Linear Regression, except that this time we have 4 parameters being matrices.</a:t>
                </a:r>
              </a:p>
            </p:txBody>
          </p:sp>
        </mc:Choice>
        <mc:Fallback>
          <p:sp>
            <p:nvSpPr>
              <p:cNvPr id="3" name="Content Placeholder 2">
                <a:extLst>
                  <a:ext uri="{FF2B5EF4-FFF2-40B4-BE49-F238E27FC236}">
                    <a16:creationId xmlns:a16="http://schemas.microsoft.com/office/drawing/2014/main" id="{5AA41464-B2B5-4EE7-DEF2-910D29FE3DA2}"/>
                  </a:ext>
                </a:extLst>
              </p:cNvPr>
              <p:cNvSpPr>
                <a:spLocks noGrp="1" noRot="1" noChangeAspect="1" noMove="1" noResize="1" noEditPoints="1" noAdjustHandles="1" noChangeArrowheads="1" noChangeShapeType="1" noTextEdit="1"/>
              </p:cNvSpPr>
              <p:nvPr>
                <p:ph idx="1"/>
              </p:nvPr>
            </p:nvSpPr>
            <p:spPr>
              <a:xfrm>
                <a:off x="838200" y="1825624"/>
                <a:ext cx="10515600" cy="5032375"/>
              </a:xfrm>
              <a:blipFill>
                <a:blip r:embed="rId2"/>
                <a:stretch>
                  <a:fillRect l="-1217" t="-1937" r="-986"/>
                </a:stretch>
              </a:blipFill>
            </p:spPr>
            <p:txBody>
              <a:bodyPr/>
              <a:lstStyle/>
              <a:p>
                <a:r>
                  <a:rPr lang="en-GB">
                    <a:noFill/>
                  </a:rPr>
                  <a:t> </a:t>
                </a:r>
              </a:p>
            </p:txBody>
          </p:sp>
        </mc:Fallback>
      </mc:AlternateContent>
    </p:spTree>
    <p:extLst>
      <p:ext uri="{BB962C8B-B14F-4D97-AF65-F5344CB8AC3E}">
        <p14:creationId xmlns:p14="http://schemas.microsoft.com/office/powerpoint/2010/main" val="75770930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FC3C7-E510-3203-5C24-A976AECCABAC}"/>
              </a:ext>
            </a:extLst>
          </p:cNvPr>
          <p:cNvSpPr>
            <a:spLocks noGrp="1"/>
          </p:cNvSpPr>
          <p:nvPr>
            <p:ph type="title"/>
          </p:nvPr>
        </p:nvSpPr>
        <p:spPr/>
        <p:txBody>
          <a:bodyPr/>
          <a:lstStyle/>
          <a:p>
            <a:r>
              <a:rPr lang="en-GB" dirty="0"/>
              <a:t>Before we continue</a:t>
            </a:r>
            <a:endParaRPr lang="en-SG"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5AA41464-B2B5-4EE7-DEF2-910D29FE3DA2}"/>
                  </a:ext>
                </a:extLst>
              </p:cNvPr>
              <p:cNvSpPr>
                <a:spLocks noGrp="1"/>
              </p:cNvSpPr>
              <p:nvPr>
                <p:ph idx="1"/>
              </p:nvPr>
            </p:nvSpPr>
            <p:spPr>
              <a:xfrm>
                <a:off x="838200" y="1825624"/>
                <a:ext cx="10515600" cy="5032375"/>
              </a:xfrm>
            </p:spPr>
            <p:txBody>
              <a:bodyPr>
                <a:normAutofit/>
              </a:bodyPr>
              <a:lstStyle/>
              <a:p>
                <a:pPr marL="0" indent="0">
                  <a:buNone/>
                </a:pPr>
                <a:r>
                  <a:rPr lang="en-GB" b="0" dirty="0"/>
                  <a:t>Before we continue, a quick note about square matrices.</a:t>
                </a:r>
              </a:p>
              <a:p>
                <a:pPr marL="0" indent="0">
                  <a:buNone/>
                </a:pPr>
                <a:endParaRPr lang="en-GB" b="0" dirty="0"/>
              </a:p>
              <a:p>
                <a:pPr marL="0" indent="0">
                  <a:buNone/>
                </a:pPr>
                <a14:m>
                  <m:oMathPara xmlns:m="http://schemas.openxmlformats.org/officeDocument/2006/math">
                    <m:oMathParaPr>
                      <m:jc m:val="centerGroup"/>
                    </m:oMathParaPr>
                    <m:oMath xmlns:m="http://schemas.openxmlformats.org/officeDocument/2006/math">
                      <m:sSubSup>
                        <m:sSubSupPr>
                          <m:ctrlPr>
                            <a:rPr lang="en-GB" b="0" i="1" smtClean="0">
                              <a:latin typeface="Cambria Math" panose="02040503050406030204" pitchFamily="18" charset="0"/>
                            </a:rPr>
                          </m:ctrlPr>
                        </m:sSubSupPr>
                        <m:e>
                          <m:r>
                            <a:rPr lang="en-GB" b="0" i="1" smtClean="0">
                              <a:latin typeface="Cambria Math" panose="02040503050406030204" pitchFamily="18" charset="0"/>
                            </a:rPr>
                            <m:t>𝑊</m:t>
                          </m:r>
                        </m:e>
                        <m:sub>
                          <m:r>
                            <a:rPr lang="en-GB" b="0" i="1" smtClean="0">
                              <a:latin typeface="Cambria Math" panose="02040503050406030204" pitchFamily="18" charset="0"/>
                            </a:rPr>
                            <m:t>1</m:t>
                          </m:r>
                        </m:sub>
                        <m:sup>
                          <m:r>
                            <a:rPr lang="en-GB" b="0" i="1" smtClean="0">
                              <a:latin typeface="Cambria Math" panose="02040503050406030204" pitchFamily="18" charset="0"/>
                            </a:rPr>
                            <m:t>∗</m:t>
                          </m:r>
                        </m:sup>
                      </m:sSubSup>
                      <m:r>
                        <a:rPr lang="en-GB" b="0" i="1" smtClean="0">
                          <a:latin typeface="Cambria Math" panose="02040503050406030204" pitchFamily="18" charset="0"/>
                        </a:rPr>
                        <m:t>,</m:t>
                      </m:r>
                      <m:sSubSup>
                        <m:sSubSupPr>
                          <m:ctrlPr>
                            <a:rPr lang="en-GB" b="0" i="1" smtClean="0">
                              <a:latin typeface="Cambria Math" panose="02040503050406030204" pitchFamily="18" charset="0"/>
                            </a:rPr>
                          </m:ctrlPr>
                        </m:sSubSupPr>
                        <m:e>
                          <m:r>
                            <a:rPr lang="en-GB" b="0" i="1" smtClean="0">
                              <a:latin typeface="Cambria Math" panose="02040503050406030204" pitchFamily="18" charset="0"/>
                            </a:rPr>
                            <m:t>𝑏</m:t>
                          </m:r>
                        </m:e>
                        <m:sub>
                          <m:r>
                            <a:rPr lang="en-GB" b="0" i="1" smtClean="0">
                              <a:latin typeface="Cambria Math" panose="02040503050406030204" pitchFamily="18" charset="0"/>
                            </a:rPr>
                            <m:t>1</m:t>
                          </m:r>
                        </m:sub>
                        <m:sup>
                          <m:r>
                            <a:rPr lang="en-GB" b="0" i="1" smtClean="0">
                              <a:latin typeface="Cambria Math" panose="02040503050406030204" pitchFamily="18" charset="0"/>
                            </a:rPr>
                            <m:t>∗</m:t>
                          </m:r>
                        </m:sup>
                      </m:sSubSup>
                      <m:r>
                        <a:rPr lang="en-GB" b="0" i="1" smtClean="0">
                          <a:latin typeface="Cambria Math" panose="02040503050406030204" pitchFamily="18" charset="0"/>
                        </a:rPr>
                        <m:t>,</m:t>
                      </m:r>
                      <m:sSubSup>
                        <m:sSubSupPr>
                          <m:ctrlPr>
                            <a:rPr lang="en-GB" b="0" i="1" smtClean="0">
                              <a:latin typeface="Cambria Math" panose="02040503050406030204" pitchFamily="18" charset="0"/>
                            </a:rPr>
                          </m:ctrlPr>
                        </m:sSubSupPr>
                        <m:e>
                          <m:r>
                            <a:rPr lang="en-GB" b="0" i="1" smtClean="0">
                              <a:latin typeface="Cambria Math" panose="02040503050406030204" pitchFamily="18" charset="0"/>
                            </a:rPr>
                            <m:t>𝑊</m:t>
                          </m:r>
                        </m:e>
                        <m:sub>
                          <m:r>
                            <a:rPr lang="en-GB" b="0" i="1" smtClean="0">
                              <a:latin typeface="Cambria Math" panose="02040503050406030204" pitchFamily="18" charset="0"/>
                            </a:rPr>
                            <m:t>2</m:t>
                          </m:r>
                        </m:sub>
                        <m:sup>
                          <m:r>
                            <a:rPr lang="en-GB" b="0" i="1" smtClean="0">
                              <a:latin typeface="Cambria Math" panose="02040503050406030204" pitchFamily="18" charset="0"/>
                            </a:rPr>
                            <m:t>∗</m:t>
                          </m:r>
                        </m:sup>
                      </m:sSubSup>
                      <m:r>
                        <a:rPr lang="en-GB" b="0" i="1" smtClean="0">
                          <a:latin typeface="Cambria Math" panose="02040503050406030204" pitchFamily="18" charset="0"/>
                        </a:rPr>
                        <m:t>, </m:t>
                      </m:r>
                      <m:sSubSup>
                        <m:sSubSupPr>
                          <m:ctrlPr>
                            <a:rPr lang="en-GB" b="0" i="1" smtClean="0">
                              <a:latin typeface="Cambria Math" panose="02040503050406030204" pitchFamily="18" charset="0"/>
                            </a:rPr>
                          </m:ctrlPr>
                        </m:sSubSupPr>
                        <m:e>
                          <m:r>
                            <a:rPr lang="en-GB" b="0" i="1" smtClean="0">
                              <a:latin typeface="Cambria Math" panose="02040503050406030204" pitchFamily="18" charset="0"/>
                            </a:rPr>
                            <m:t>𝑏</m:t>
                          </m:r>
                        </m:e>
                        <m:sub>
                          <m:r>
                            <a:rPr lang="en-GB" b="0" i="1" smtClean="0">
                              <a:latin typeface="Cambria Math" panose="02040503050406030204" pitchFamily="18" charset="0"/>
                            </a:rPr>
                            <m:t>2</m:t>
                          </m:r>
                        </m:sub>
                        <m:sup>
                          <m:r>
                            <a:rPr lang="en-GB" b="0" i="1" smtClean="0">
                              <a:latin typeface="Cambria Math" panose="02040503050406030204" pitchFamily="18" charset="0"/>
                            </a:rPr>
                            <m:t>∗</m:t>
                          </m:r>
                        </m:sup>
                      </m:sSubSup>
                      <m:r>
                        <a:rPr lang="en-GB" b="0" i="1" smtClean="0">
                          <a:latin typeface="Cambria Math" panose="02040503050406030204" pitchFamily="18" charset="0"/>
                        </a:rPr>
                        <m:t>=</m:t>
                      </m:r>
                      <m:func>
                        <m:funcPr>
                          <m:ctrlPr>
                            <a:rPr lang="en-GB" b="0" i="1" smtClean="0">
                              <a:latin typeface="Cambria Math" panose="02040503050406030204" pitchFamily="18" charset="0"/>
                            </a:rPr>
                          </m:ctrlPr>
                        </m:funcPr>
                        <m:fName>
                          <m:r>
                            <m:rPr>
                              <m:sty m:val="p"/>
                            </m:rPr>
                            <a:rPr lang="en-GB" b="0" i="0" smtClean="0">
                              <a:latin typeface="Cambria Math" panose="02040503050406030204" pitchFamily="18" charset="0"/>
                            </a:rPr>
                            <m:t>arg</m:t>
                          </m:r>
                        </m:fName>
                        <m:e>
                          <m:func>
                            <m:funcPr>
                              <m:ctrlPr>
                                <a:rPr lang="en-GB" b="0" i="1" smtClean="0">
                                  <a:latin typeface="Cambria Math" panose="02040503050406030204" pitchFamily="18" charset="0"/>
                                </a:rPr>
                              </m:ctrlPr>
                            </m:funcPr>
                            <m:fName>
                              <m:limLow>
                                <m:limLowPr>
                                  <m:ctrlPr>
                                    <a:rPr lang="en-GB" b="0" i="1" smtClean="0">
                                      <a:latin typeface="Cambria Math" panose="02040503050406030204" pitchFamily="18" charset="0"/>
                                    </a:rPr>
                                  </m:ctrlPr>
                                </m:limLowPr>
                                <m:e>
                                  <m:r>
                                    <m:rPr>
                                      <m:sty m:val="p"/>
                                    </m:rPr>
                                    <a:rPr lang="en-GB" b="0" i="0" smtClean="0">
                                      <a:latin typeface="Cambria Math" panose="02040503050406030204" pitchFamily="18" charset="0"/>
                                    </a:rPr>
                                    <m:t>min</m:t>
                                  </m:r>
                                </m:e>
                                <m:lim>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1</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1</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2</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2</m:t>
                                      </m:r>
                                    </m:sub>
                                  </m:sSub>
                                </m:lim>
                              </m:limLow>
                            </m:fName>
                            <m:e>
                              <m:d>
                                <m:dPr>
                                  <m:begChr m:val="["/>
                                  <m:endChr m:val="]"/>
                                  <m:ctrlPr>
                                    <a:rPr lang="en-GB" b="0" i="1" smtClean="0">
                                      <a:latin typeface="Cambria Math" panose="02040503050406030204" pitchFamily="18" charset="0"/>
                                    </a:rPr>
                                  </m:ctrlPr>
                                </m:dPr>
                                <m:e>
                                  <m:sSup>
                                    <m:sSupPr>
                                      <m:ctrlPr>
                                        <a:rPr lang="en-GB" b="0" i="1" smtClean="0">
                                          <a:latin typeface="Cambria Math" panose="02040503050406030204" pitchFamily="18" charset="0"/>
                                        </a:rPr>
                                      </m:ctrlPr>
                                    </m:sSupPr>
                                    <m:e>
                                      <m:f>
                                        <m:fPr>
                                          <m:ctrlPr>
                                            <a:rPr lang="en-GB" b="0" i="1" smtClean="0">
                                              <a:latin typeface="Cambria Math" panose="02040503050406030204" pitchFamily="18" charset="0"/>
                                            </a:rPr>
                                          </m:ctrlPr>
                                        </m:fPr>
                                        <m:num>
                                          <m:r>
                                            <a:rPr lang="en-GB" b="0" i="1" smtClean="0">
                                              <a:latin typeface="Cambria Math" panose="02040503050406030204" pitchFamily="18" charset="0"/>
                                            </a:rPr>
                                            <m:t>1</m:t>
                                          </m:r>
                                        </m:num>
                                        <m:den>
                                          <m:r>
                                            <a:rPr lang="en-GB" b="0" i="1" smtClean="0">
                                              <a:latin typeface="Cambria Math" panose="02040503050406030204" pitchFamily="18" charset="0"/>
                                            </a:rPr>
                                            <m:t>𝑀</m:t>
                                          </m:r>
                                        </m:den>
                                      </m:f>
                                      <m:d>
                                        <m:dPr>
                                          <m:ctrlPr>
                                            <a:rPr lang="en-GB" b="0" i="1" smtClean="0">
                                              <a:latin typeface="Cambria Math" panose="02040503050406030204" pitchFamily="18" charset="0"/>
                                            </a:rPr>
                                          </m:ctrlPr>
                                        </m:dPr>
                                        <m:e>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𝑝𝑟𝑒𝑑</m:t>
                                              </m:r>
                                            </m:sub>
                                          </m:sSub>
                                          <m:r>
                                            <a:rPr lang="en-GB" b="0" i="1" smtClean="0">
                                              <a:latin typeface="Cambria Math" panose="02040503050406030204" pitchFamily="18" charset="0"/>
                                            </a:rPr>
                                            <m:t>(</m:t>
                                          </m:r>
                                          <m:r>
                                            <a:rPr lang="en-GB" b="0" i="1" smtClean="0">
                                              <a:latin typeface="Cambria Math" panose="02040503050406030204" pitchFamily="18" charset="0"/>
                                            </a:rPr>
                                            <m:t>𝑋</m:t>
                                          </m:r>
                                          <m:r>
                                            <a:rPr lang="en-GB" b="0" i="1" smtClean="0">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𝑊</m:t>
                                              </m:r>
                                            </m:e>
                                            <m:sub>
                                              <m:r>
                                                <a:rPr lang="en-GB" i="1">
                                                  <a:latin typeface="Cambria Math" panose="02040503050406030204" pitchFamily="18" charset="0"/>
                                                </a:rPr>
                                                <m:t>1</m:t>
                                              </m:r>
                                            </m:sub>
                                          </m:sSub>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𝑏</m:t>
                                              </m:r>
                                            </m:e>
                                            <m:sub>
                                              <m:r>
                                                <a:rPr lang="en-GB" i="1">
                                                  <a:latin typeface="Cambria Math" panose="02040503050406030204" pitchFamily="18" charset="0"/>
                                                </a:rPr>
                                                <m:t>1</m:t>
                                              </m:r>
                                            </m:sub>
                                          </m:sSub>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𝑊</m:t>
                                              </m:r>
                                            </m:e>
                                            <m:sub>
                                              <m:r>
                                                <a:rPr lang="en-GB" i="1">
                                                  <a:latin typeface="Cambria Math" panose="02040503050406030204" pitchFamily="18" charset="0"/>
                                                </a:rPr>
                                                <m:t>2</m:t>
                                              </m:r>
                                            </m:sub>
                                          </m:sSub>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𝑏</m:t>
                                              </m:r>
                                            </m:e>
                                            <m:sub>
                                              <m:r>
                                                <a:rPr lang="en-GB" i="1">
                                                  <a:latin typeface="Cambria Math" panose="02040503050406030204" pitchFamily="18" charset="0"/>
                                                </a:rPr>
                                                <m:t>2</m:t>
                                              </m:r>
                                            </m:sub>
                                          </m:sSub>
                                          <m:r>
                                            <a:rPr lang="en-GB" b="0" i="1" smtClean="0">
                                              <a:latin typeface="Cambria Math" panose="02040503050406030204" pitchFamily="18" charset="0"/>
                                            </a:rPr>
                                            <m:t>)−</m:t>
                                          </m:r>
                                          <m:r>
                                            <a:rPr lang="en-GB" b="0" i="1" smtClean="0">
                                              <a:latin typeface="Cambria Math" panose="02040503050406030204" pitchFamily="18" charset="0"/>
                                            </a:rPr>
                                            <m:t>𝑌</m:t>
                                          </m:r>
                                          <m:r>
                                            <a:rPr lang="en-GB" b="0" i="1" smtClean="0">
                                              <a:latin typeface="Cambria Math" panose="02040503050406030204" pitchFamily="18" charset="0"/>
                                            </a:rPr>
                                            <m:t> </m:t>
                                          </m:r>
                                        </m:e>
                                      </m:d>
                                    </m:e>
                                    <m:sup>
                                      <m:r>
                                        <a:rPr lang="en-GB" b="0" i="1" smtClean="0">
                                          <a:latin typeface="Cambria Math" panose="02040503050406030204" pitchFamily="18" charset="0"/>
                                        </a:rPr>
                                        <m:t>2</m:t>
                                      </m:r>
                                    </m:sup>
                                  </m:sSup>
                                </m:e>
                              </m:d>
                            </m:e>
                          </m:func>
                        </m:e>
                      </m:func>
                    </m:oMath>
                  </m:oMathPara>
                </a14:m>
                <a:endParaRPr lang="en-GB" b="0" dirty="0"/>
              </a:p>
              <a:p>
                <a:pPr marL="0" indent="0">
                  <a:buNone/>
                </a:pPr>
                <a14:m>
                  <m:oMathPara xmlns:m="http://schemas.openxmlformats.org/officeDocument/2006/math">
                    <m:oMathParaPr>
                      <m:jc m:val="centerGroup"/>
                    </m:oMathParaPr>
                    <m:oMath xmlns:m="http://schemas.openxmlformats.org/officeDocument/2006/math">
                      <m:sSubSup>
                        <m:sSubSupPr>
                          <m:ctrlPr>
                            <a:rPr lang="en-GB" b="0" i="1" smtClean="0">
                              <a:latin typeface="Cambria Math" panose="02040503050406030204" pitchFamily="18" charset="0"/>
                            </a:rPr>
                          </m:ctrlPr>
                        </m:sSubSupPr>
                        <m:e>
                          <m:r>
                            <a:rPr lang="en-GB" b="0" i="1" smtClean="0">
                              <a:latin typeface="Cambria Math" panose="02040503050406030204" pitchFamily="18" charset="0"/>
                            </a:rPr>
                            <m:t>𝑊</m:t>
                          </m:r>
                        </m:e>
                        <m:sub>
                          <m:r>
                            <a:rPr lang="en-GB" b="0" i="1" smtClean="0">
                              <a:latin typeface="Cambria Math" panose="02040503050406030204" pitchFamily="18" charset="0"/>
                            </a:rPr>
                            <m:t>1</m:t>
                          </m:r>
                        </m:sub>
                        <m:sup>
                          <m:r>
                            <a:rPr lang="en-GB" b="0" i="1" smtClean="0">
                              <a:latin typeface="Cambria Math" panose="02040503050406030204" pitchFamily="18" charset="0"/>
                            </a:rPr>
                            <m:t>∗</m:t>
                          </m:r>
                        </m:sup>
                      </m:sSubSup>
                      <m:r>
                        <a:rPr lang="en-GB" b="0" i="1" smtClean="0">
                          <a:latin typeface="Cambria Math" panose="02040503050406030204" pitchFamily="18" charset="0"/>
                        </a:rPr>
                        <m:t>,</m:t>
                      </m:r>
                      <m:sSubSup>
                        <m:sSubSupPr>
                          <m:ctrlPr>
                            <a:rPr lang="en-GB" b="0" i="1" smtClean="0">
                              <a:latin typeface="Cambria Math" panose="02040503050406030204" pitchFamily="18" charset="0"/>
                            </a:rPr>
                          </m:ctrlPr>
                        </m:sSubSupPr>
                        <m:e>
                          <m:r>
                            <a:rPr lang="en-GB" b="0" i="1" smtClean="0">
                              <a:latin typeface="Cambria Math" panose="02040503050406030204" pitchFamily="18" charset="0"/>
                            </a:rPr>
                            <m:t>𝑏</m:t>
                          </m:r>
                        </m:e>
                        <m:sub>
                          <m:r>
                            <a:rPr lang="en-GB" b="0" i="1" smtClean="0">
                              <a:latin typeface="Cambria Math" panose="02040503050406030204" pitchFamily="18" charset="0"/>
                            </a:rPr>
                            <m:t>1</m:t>
                          </m:r>
                        </m:sub>
                        <m:sup>
                          <m:r>
                            <a:rPr lang="en-GB" b="0" i="1" smtClean="0">
                              <a:latin typeface="Cambria Math" panose="02040503050406030204" pitchFamily="18" charset="0"/>
                            </a:rPr>
                            <m:t>∗</m:t>
                          </m:r>
                        </m:sup>
                      </m:sSubSup>
                      <m:r>
                        <a:rPr lang="en-GB" b="0" i="1" smtClean="0">
                          <a:latin typeface="Cambria Math" panose="02040503050406030204" pitchFamily="18" charset="0"/>
                        </a:rPr>
                        <m:t>,</m:t>
                      </m:r>
                      <m:sSubSup>
                        <m:sSubSupPr>
                          <m:ctrlPr>
                            <a:rPr lang="en-GB" b="0" i="1" smtClean="0">
                              <a:latin typeface="Cambria Math" panose="02040503050406030204" pitchFamily="18" charset="0"/>
                            </a:rPr>
                          </m:ctrlPr>
                        </m:sSubSupPr>
                        <m:e>
                          <m:r>
                            <a:rPr lang="en-GB" b="0" i="1" smtClean="0">
                              <a:latin typeface="Cambria Math" panose="02040503050406030204" pitchFamily="18" charset="0"/>
                            </a:rPr>
                            <m:t>𝑊</m:t>
                          </m:r>
                        </m:e>
                        <m:sub>
                          <m:r>
                            <a:rPr lang="en-GB" b="0" i="1" smtClean="0">
                              <a:latin typeface="Cambria Math" panose="02040503050406030204" pitchFamily="18" charset="0"/>
                            </a:rPr>
                            <m:t>2</m:t>
                          </m:r>
                        </m:sub>
                        <m:sup>
                          <m:r>
                            <a:rPr lang="en-GB" b="0" i="1" smtClean="0">
                              <a:latin typeface="Cambria Math" panose="02040503050406030204" pitchFamily="18" charset="0"/>
                            </a:rPr>
                            <m:t>∗</m:t>
                          </m:r>
                        </m:sup>
                      </m:sSubSup>
                      <m:r>
                        <a:rPr lang="en-GB" b="0" i="1" smtClean="0">
                          <a:latin typeface="Cambria Math" panose="02040503050406030204" pitchFamily="18" charset="0"/>
                        </a:rPr>
                        <m:t>, </m:t>
                      </m:r>
                      <m:sSubSup>
                        <m:sSubSupPr>
                          <m:ctrlPr>
                            <a:rPr lang="en-GB" b="0" i="1" smtClean="0">
                              <a:latin typeface="Cambria Math" panose="02040503050406030204" pitchFamily="18" charset="0"/>
                            </a:rPr>
                          </m:ctrlPr>
                        </m:sSubSupPr>
                        <m:e>
                          <m:r>
                            <a:rPr lang="en-GB" b="0" i="1" smtClean="0">
                              <a:latin typeface="Cambria Math" panose="02040503050406030204" pitchFamily="18" charset="0"/>
                            </a:rPr>
                            <m:t>𝑏</m:t>
                          </m:r>
                        </m:e>
                        <m:sub>
                          <m:r>
                            <a:rPr lang="en-GB" b="0" i="1" smtClean="0">
                              <a:latin typeface="Cambria Math" panose="02040503050406030204" pitchFamily="18" charset="0"/>
                            </a:rPr>
                            <m:t>2</m:t>
                          </m:r>
                        </m:sub>
                        <m:sup>
                          <m:r>
                            <a:rPr lang="en-GB" b="0" i="1" smtClean="0">
                              <a:latin typeface="Cambria Math" panose="02040503050406030204" pitchFamily="18" charset="0"/>
                            </a:rPr>
                            <m:t>∗</m:t>
                          </m:r>
                        </m:sup>
                      </m:sSubSup>
                      <m:r>
                        <a:rPr lang="en-GB" b="0" i="1" smtClean="0">
                          <a:latin typeface="Cambria Math" panose="02040503050406030204" pitchFamily="18" charset="0"/>
                        </a:rPr>
                        <m:t>=</m:t>
                      </m:r>
                      <m:func>
                        <m:funcPr>
                          <m:ctrlPr>
                            <a:rPr lang="en-GB" b="0" i="1" smtClean="0">
                              <a:latin typeface="Cambria Math" panose="02040503050406030204" pitchFamily="18" charset="0"/>
                            </a:rPr>
                          </m:ctrlPr>
                        </m:funcPr>
                        <m:fName>
                          <m:r>
                            <m:rPr>
                              <m:sty m:val="p"/>
                            </m:rPr>
                            <a:rPr lang="en-GB" b="0" i="0" smtClean="0">
                              <a:latin typeface="Cambria Math" panose="02040503050406030204" pitchFamily="18" charset="0"/>
                            </a:rPr>
                            <m:t>arg</m:t>
                          </m:r>
                        </m:fName>
                        <m:e>
                          <m:func>
                            <m:funcPr>
                              <m:ctrlPr>
                                <a:rPr lang="en-GB" b="0" i="1" smtClean="0">
                                  <a:latin typeface="Cambria Math" panose="02040503050406030204" pitchFamily="18" charset="0"/>
                                </a:rPr>
                              </m:ctrlPr>
                            </m:funcPr>
                            <m:fName>
                              <m:limLow>
                                <m:limLowPr>
                                  <m:ctrlPr>
                                    <a:rPr lang="en-GB" b="0" i="1" smtClean="0">
                                      <a:latin typeface="Cambria Math" panose="02040503050406030204" pitchFamily="18" charset="0"/>
                                    </a:rPr>
                                  </m:ctrlPr>
                                </m:limLowPr>
                                <m:e>
                                  <m:r>
                                    <m:rPr>
                                      <m:sty m:val="p"/>
                                    </m:rPr>
                                    <a:rPr lang="en-GB" b="0" i="0" smtClean="0">
                                      <a:latin typeface="Cambria Math" panose="02040503050406030204" pitchFamily="18" charset="0"/>
                                    </a:rPr>
                                    <m:t>min</m:t>
                                  </m:r>
                                </m:e>
                                <m:lim>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1</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1</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2</m:t>
                                      </m:r>
                                    </m:sub>
                                  </m:sSub>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2</m:t>
                                      </m:r>
                                    </m:sub>
                                  </m:sSub>
                                </m:lim>
                              </m:limLow>
                            </m:fName>
                            <m:e>
                              <m:d>
                                <m:dPr>
                                  <m:begChr m:val="["/>
                                  <m:endChr m:val="]"/>
                                  <m:ctrlPr>
                                    <a:rPr lang="en-GB" b="0" i="1" smtClean="0">
                                      <a:latin typeface="Cambria Math" panose="02040503050406030204" pitchFamily="18" charset="0"/>
                                    </a:rPr>
                                  </m:ctrlPr>
                                </m:dPr>
                                <m:e>
                                  <m:sSup>
                                    <m:sSupPr>
                                      <m:ctrlPr>
                                        <a:rPr lang="en-GB" b="0" i="1" smtClean="0">
                                          <a:latin typeface="Cambria Math" panose="02040503050406030204" pitchFamily="18" charset="0"/>
                                        </a:rPr>
                                      </m:ctrlPr>
                                    </m:sSupPr>
                                    <m:e>
                                      <m:f>
                                        <m:fPr>
                                          <m:ctrlPr>
                                            <a:rPr lang="en-GB" b="0" i="1" smtClean="0">
                                              <a:latin typeface="Cambria Math" panose="02040503050406030204" pitchFamily="18" charset="0"/>
                                            </a:rPr>
                                          </m:ctrlPr>
                                        </m:fPr>
                                        <m:num>
                                          <m:r>
                                            <a:rPr lang="en-GB" b="0" i="1" smtClean="0">
                                              <a:latin typeface="Cambria Math" panose="02040503050406030204" pitchFamily="18" charset="0"/>
                                            </a:rPr>
                                            <m:t>1</m:t>
                                          </m:r>
                                        </m:num>
                                        <m:den>
                                          <m:r>
                                            <a:rPr lang="en-GB" b="0" i="1" smtClean="0">
                                              <a:latin typeface="Cambria Math" panose="02040503050406030204" pitchFamily="18" charset="0"/>
                                            </a:rPr>
                                            <m:t>𝑀</m:t>
                                          </m:r>
                                        </m:den>
                                      </m:f>
                                      <m:d>
                                        <m:dPr>
                                          <m:ctrlPr>
                                            <a:rPr lang="en-GB" b="0" i="1" smtClean="0">
                                              <a:latin typeface="Cambria Math" panose="02040503050406030204" pitchFamily="18" charset="0"/>
                                            </a:rPr>
                                          </m:ctrlPr>
                                        </m:dPr>
                                        <m:e>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2</m:t>
                                              </m:r>
                                            </m:sub>
                                          </m:sSub>
                                          <m:d>
                                            <m:dPr>
                                              <m:ctrlPr>
                                                <a:rPr lang="en-GB" b="0" i="1" smtClean="0">
                                                  <a:latin typeface="Cambria Math" panose="02040503050406030204" pitchFamily="18" charset="0"/>
                                                </a:rPr>
                                              </m:ctrlPr>
                                            </m:dPr>
                                            <m:e>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1</m:t>
                                                  </m:r>
                                                </m:sub>
                                              </m:sSub>
                                              <m:r>
                                                <a:rPr lang="en-GB" b="0" i="1" smtClean="0">
                                                  <a:latin typeface="Cambria Math" panose="02040503050406030204" pitchFamily="18" charset="0"/>
                                                </a:rPr>
                                                <m:t>𝑋</m:t>
                                              </m:r>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1</m:t>
                                                  </m:r>
                                                </m:sub>
                                              </m:sSub>
                                            </m:e>
                                          </m:d>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𝑏</m:t>
                                              </m:r>
                                            </m:e>
                                            <m:sub>
                                              <m:r>
                                                <a:rPr lang="en-GB" b="0" i="1" smtClean="0">
                                                  <a:latin typeface="Cambria Math" panose="02040503050406030204" pitchFamily="18" charset="0"/>
                                                </a:rPr>
                                                <m:t>2</m:t>
                                              </m:r>
                                            </m:sub>
                                          </m:sSub>
                                          <m:r>
                                            <a:rPr lang="en-GB" b="0" i="1" smtClean="0">
                                              <a:latin typeface="Cambria Math" panose="02040503050406030204" pitchFamily="18" charset="0"/>
                                            </a:rPr>
                                            <m:t>−</m:t>
                                          </m:r>
                                          <m:r>
                                            <a:rPr lang="en-GB" b="0" i="1" smtClean="0">
                                              <a:latin typeface="Cambria Math" panose="02040503050406030204" pitchFamily="18" charset="0"/>
                                            </a:rPr>
                                            <m:t>𝑌</m:t>
                                          </m:r>
                                          <m:r>
                                            <a:rPr lang="en-GB" b="0" i="1" smtClean="0">
                                              <a:latin typeface="Cambria Math" panose="02040503050406030204" pitchFamily="18" charset="0"/>
                                            </a:rPr>
                                            <m:t> </m:t>
                                          </m:r>
                                        </m:e>
                                      </m:d>
                                    </m:e>
                                    <m:sup>
                                      <m:r>
                                        <a:rPr lang="en-GB" b="0" i="1" smtClean="0">
                                          <a:latin typeface="Cambria Math" panose="02040503050406030204" pitchFamily="18" charset="0"/>
                                        </a:rPr>
                                        <m:t>2</m:t>
                                      </m:r>
                                    </m:sup>
                                  </m:sSup>
                                </m:e>
                              </m:d>
                            </m:e>
                          </m:func>
                        </m:e>
                      </m:func>
                    </m:oMath>
                  </m:oMathPara>
                </a14:m>
                <a:endParaRPr lang="en-GB" dirty="0"/>
              </a:p>
              <a:p>
                <a:pPr marL="0" indent="0">
                  <a:buNone/>
                </a:pPr>
                <a:endParaRPr lang="en-GB" dirty="0"/>
              </a:p>
              <a:p>
                <a:pPr marL="0" indent="0">
                  <a:buNone/>
                </a:pPr>
                <a:r>
                  <a:rPr lang="en-GB" dirty="0"/>
                  <a:t>Note: The notation </a:t>
                </a:r>
                <a14:m>
                  <m:oMath xmlns:m="http://schemas.openxmlformats.org/officeDocument/2006/math">
                    <m:sSup>
                      <m:sSupPr>
                        <m:ctrlPr>
                          <a:rPr lang="en-GB" b="0" i="1" smtClean="0">
                            <a:latin typeface="Cambria Math" panose="02040503050406030204" pitchFamily="18" charset="0"/>
                          </a:rPr>
                        </m:ctrlPr>
                      </m:sSupPr>
                      <m:e>
                        <m:d>
                          <m:dPr>
                            <m:ctrlPr>
                              <a:rPr lang="en-GB" b="0" i="1" smtClean="0">
                                <a:latin typeface="Cambria Math" panose="02040503050406030204" pitchFamily="18" charset="0"/>
                              </a:rPr>
                            </m:ctrlPr>
                          </m:dPr>
                          <m:e>
                            <m:r>
                              <a:rPr lang="en-GB" b="0" i="1" smtClean="0">
                                <a:latin typeface="Cambria Math" panose="02040503050406030204" pitchFamily="18" charset="0"/>
                              </a:rPr>
                              <m:t>𝐴</m:t>
                            </m:r>
                          </m:e>
                        </m:d>
                      </m:e>
                      <m:sup>
                        <m:r>
                          <a:rPr lang="en-GB" b="0" i="0" smtClean="0">
                            <a:latin typeface="Cambria Math" panose="02040503050406030204" pitchFamily="18" charset="0"/>
                          </a:rPr>
                          <m:t>2</m:t>
                        </m:r>
                      </m:sup>
                    </m:sSup>
                  </m:oMath>
                </a14:m>
                <a:r>
                  <a:rPr lang="en-GB" dirty="0"/>
                  <a:t> is somewhat abusive when </a:t>
                </a:r>
                <a14:m>
                  <m:oMath xmlns:m="http://schemas.openxmlformats.org/officeDocument/2006/math">
                    <m:r>
                      <a:rPr lang="en-GB" i="1" dirty="0" smtClean="0">
                        <a:latin typeface="Cambria Math" panose="02040503050406030204" pitchFamily="18" charset="0"/>
                      </a:rPr>
                      <m:t>𝐴</m:t>
                    </m:r>
                  </m:oMath>
                </a14:m>
                <a:r>
                  <a:rPr lang="en-GB" dirty="0"/>
                  <a:t> is a matrix, the correct way would be to write </a:t>
                </a:r>
                <a14:m>
                  <m:oMath xmlns:m="http://schemas.openxmlformats.org/officeDocument/2006/math">
                    <m:r>
                      <a:rPr lang="en-GB" i="1" dirty="0" smtClean="0">
                        <a:latin typeface="Cambria Math" panose="02040503050406030204" pitchFamily="18" charset="0"/>
                      </a:rPr>
                      <m:t>𝐴</m:t>
                    </m:r>
                    <m:r>
                      <a:rPr lang="en-GB" i="1" dirty="0" smtClean="0">
                        <a:latin typeface="Cambria Math" panose="02040503050406030204" pitchFamily="18" charset="0"/>
                      </a:rPr>
                      <m:t>.</m:t>
                    </m:r>
                    <m:sSup>
                      <m:sSupPr>
                        <m:ctrlPr>
                          <a:rPr lang="en-GB" i="1" dirty="0" smtClean="0">
                            <a:latin typeface="Cambria Math" panose="02040503050406030204" pitchFamily="18" charset="0"/>
                          </a:rPr>
                        </m:ctrlPr>
                      </m:sSupPr>
                      <m:e>
                        <m:r>
                          <a:rPr lang="en-GB" i="1" dirty="0" smtClean="0">
                            <a:latin typeface="Cambria Math" panose="02040503050406030204" pitchFamily="18" charset="0"/>
                          </a:rPr>
                          <m:t>𝐴</m:t>
                        </m:r>
                      </m:e>
                      <m:sup>
                        <m:r>
                          <a:rPr lang="en-GB" i="1" dirty="0" smtClean="0">
                            <a:latin typeface="Cambria Math" panose="02040503050406030204" pitchFamily="18" charset="0"/>
                          </a:rPr>
                          <m:t>𝑇</m:t>
                        </m:r>
                      </m:sup>
                    </m:sSup>
                  </m:oMath>
                </a14:m>
                <a:r>
                  <a:rPr lang="en-GB" dirty="0"/>
                  <a:t>.</a:t>
                </a:r>
              </a:p>
              <a:p>
                <a:pPr marL="0" indent="0">
                  <a:buNone/>
                </a:pPr>
                <a:r>
                  <a:rPr lang="en-GB" dirty="0"/>
                  <a:t>But in the formula above, that would lead to a very large formula (too large for slides!)</a:t>
                </a:r>
              </a:p>
            </p:txBody>
          </p:sp>
        </mc:Choice>
        <mc:Fallback>
          <p:sp>
            <p:nvSpPr>
              <p:cNvPr id="3" name="Content Placeholder 2">
                <a:extLst>
                  <a:ext uri="{FF2B5EF4-FFF2-40B4-BE49-F238E27FC236}">
                    <a16:creationId xmlns:a16="http://schemas.microsoft.com/office/drawing/2014/main" id="{5AA41464-B2B5-4EE7-DEF2-910D29FE3DA2}"/>
                  </a:ext>
                </a:extLst>
              </p:cNvPr>
              <p:cNvSpPr>
                <a:spLocks noGrp="1" noRot="1" noChangeAspect="1" noMove="1" noResize="1" noEditPoints="1" noAdjustHandles="1" noChangeArrowheads="1" noChangeShapeType="1" noTextEdit="1"/>
              </p:cNvSpPr>
              <p:nvPr>
                <p:ph idx="1"/>
              </p:nvPr>
            </p:nvSpPr>
            <p:spPr>
              <a:xfrm>
                <a:off x="838200" y="1825624"/>
                <a:ext cx="10515600" cy="5032375"/>
              </a:xfrm>
              <a:blipFill>
                <a:blip r:embed="rId2"/>
                <a:stretch>
                  <a:fillRect l="-1217" t="-1937" b="-1332"/>
                </a:stretch>
              </a:blipFill>
            </p:spPr>
            <p:txBody>
              <a:bodyPr/>
              <a:lstStyle/>
              <a:p>
                <a:r>
                  <a:rPr lang="en-GB">
                    <a:noFill/>
                  </a:rPr>
                  <a:t> </a:t>
                </a:r>
              </a:p>
            </p:txBody>
          </p:sp>
        </mc:Fallback>
      </mc:AlternateContent>
    </p:spTree>
    <p:extLst>
      <p:ext uri="{BB962C8B-B14F-4D97-AF65-F5344CB8AC3E}">
        <p14:creationId xmlns:p14="http://schemas.microsoft.com/office/powerpoint/2010/main" val="8840210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7FC3C7-E510-3203-5C24-A976AECCABAC}"/>
              </a:ext>
            </a:extLst>
          </p:cNvPr>
          <p:cNvSpPr>
            <a:spLocks noGrp="1"/>
          </p:cNvSpPr>
          <p:nvPr>
            <p:ph type="title"/>
          </p:nvPr>
        </p:nvSpPr>
        <p:spPr/>
        <p:txBody>
          <a:bodyPr/>
          <a:lstStyle/>
          <a:p>
            <a:r>
              <a:rPr lang="en-GB" dirty="0"/>
              <a:t>Chain rule, to the rescue!</a:t>
            </a:r>
            <a:endParaRPr lang="en-SG"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5AA41464-B2B5-4EE7-DEF2-910D29FE3DA2}"/>
                  </a:ext>
                </a:extLst>
              </p:cNvPr>
              <p:cNvSpPr>
                <a:spLocks noGrp="1"/>
              </p:cNvSpPr>
              <p:nvPr>
                <p:ph idx="1"/>
              </p:nvPr>
            </p:nvSpPr>
            <p:spPr/>
            <p:txBody>
              <a:bodyPr>
                <a:normAutofit/>
              </a:bodyPr>
              <a:lstStyle/>
              <a:p>
                <a:pPr marL="0" indent="0">
                  <a:buNone/>
                </a:pPr>
                <a:r>
                  <a:rPr lang="en-GB" dirty="0"/>
                  <a:t>First, l</a:t>
                </a:r>
                <a:r>
                  <a:rPr lang="en-GB" b="0" dirty="0"/>
                  <a:t>et us denote </a:t>
                </a:r>
                <a:r>
                  <a:rPr lang="en-GB" dirty="0"/>
                  <a:t>the error term </a:t>
                </a:r>
                <a14:m>
                  <m:oMath xmlns:m="http://schemas.openxmlformats.org/officeDocument/2006/math">
                    <m:r>
                      <a:rPr lang="en-GB" b="0" i="1" smtClean="0">
                        <a:latin typeface="Cambria Math" panose="02040503050406030204" pitchFamily="18" charset="0"/>
                      </a:rPr>
                      <m:t>𝜖</m:t>
                    </m:r>
                  </m:oMath>
                </a14:m>
                <a:r>
                  <a:rPr lang="en-GB" dirty="0"/>
                  <a:t>.</a:t>
                </a:r>
              </a:p>
              <a:p>
                <a:pPr marL="0" indent="0">
                  <a:buNone/>
                </a:pPr>
                <a14:m>
                  <m:oMathPara xmlns:m="http://schemas.openxmlformats.org/officeDocument/2006/math">
                    <m:oMathParaPr>
                      <m:jc m:val="centerGroup"/>
                    </m:oMathParaPr>
                    <m:oMath xmlns:m="http://schemas.openxmlformats.org/officeDocument/2006/math">
                      <m:r>
                        <a:rPr lang="en-GB" i="1" dirty="0" smtClean="0">
                          <a:latin typeface="Cambria Math" panose="02040503050406030204" pitchFamily="18" charset="0"/>
                        </a:rPr>
                        <m:t>𝜖</m:t>
                      </m:r>
                      <m:r>
                        <a:rPr lang="en-GB" i="1" dirty="0" smtClean="0">
                          <a:latin typeface="Cambria Math" panose="02040503050406030204" pitchFamily="18" charset="0"/>
                        </a:rPr>
                        <m:t>=</m:t>
                      </m:r>
                      <m:sSub>
                        <m:sSubPr>
                          <m:ctrlPr>
                            <a:rPr lang="en-GB" b="0" i="1" dirty="0" smtClean="0">
                              <a:latin typeface="Cambria Math" panose="02040503050406030204" pitchFamily="18" charset="0"/>
                            </a:rPr>
                          </m:ctrlPr>
                        </m:sSubPr>
                        <m:e>
                          <m:r>
                            <a:rPr lang="en-GB" b="0" i="1" dirty="0" smtClean="0">
                              <a:latin typeface="Cambria Math" panose="02040503050406030204" pitchFamily="18" charset="0"/>
                            </a:rPr>
                            <m:t>𝑌</m:t>
                          </m:r>
                        </m:e>
                        <m:sub>
                          <m:r>
                            <a:rPr lang="en-GB" i="1" dirty="0" smtClean="0">
                              <a:latin typeface="Cambria Math" panose="02040503050406030204" pitchFamily="18" charset="0"/>
                            </a:rPr>
                            <m:t>𝑝𝑟𝑒𝑑</m:t>
                          </m:r>
                        </m:sub>
                      </m:sSub>
                      <m:r>
                        <a:rPr lang="en-GB" i="1" dirty="0" smtClean="0">
                          <a:latin typeface="Cambria Math" panose="02040503050406030204" pitchFamily="18" charset="0"/>
                        </a:rPr>
                        <m:t>(</m:t>
                      </m:r>
                      <m:r>
                        <a:rPr lang="en-GB" b="0" i="1" dirty="0" smtClean="0">
                          <a:latin typeface="Cambria Math" panose="02040503050406030204" pitchFamily="18" charset="0"/>
                        </a:rPr>
                        <m:t>𝑋</m:t>
                      </m:r>
                      <m:r>
                        <a:rPr lang="en-GB" i="1" dirty="0" smtClean="0">
                          <a:latin typeface="Cambria Math" panose="02040503050406030204" pitchFamily="18" charset="0"/>
                        </a:rPr>
                        <m:t>,</m:t>
                      </m:r>
                      <m:sSub>
                        <m:sSubPr>
                          <m:ctrlPr>
                            <a:rPr lang="en-GB" b="0" i="1" dirty="0" smtClean="0">
                              <a:latin typeface="Cambria Math" panose="02040503050406030204" pitchFamily="18" charset="0"/>
                            </a:rPr>
                          </m:ctrlPr>
                        </m:sSubPr>
                        <m:e>
                          <m:r>
                            <a:rPr lang="en-GB" i="1" dirty="0" smtClean="0">
                              <a:latin typeface="Cambria Math" panose="02040503050406030204" pitchFamily="18" charset="0"/>
                            </a:rPr>
                            <m:t>𝑊</m:t>
                          </m:r>
                        </m:e>
                        <m:sub>
                          <m:r>
                            <a:rPr lang="en-GB" i="1" dirty="0" smtClean="0">
                              <a:latin typeface="Cambria Math" panose="02040503050406030204" pitchFamily="18" charset="0"/>
                            </a:rPr>
                            <m:t>1</m:t>
                          </m:r>
                        </m:sub>
                      </m:sSub>
                      <m:r>
                        <a:rPr lang="en-GB" i="1" dirty="0" smtClean="0">
                          <a:latin typeface="Cambria Math" panose="02040503050406030204" pitchFamily="18" charset="0"/>
                        </a:rPr>
                        <m:t>,</m:t>
                      </m:r>
                      <m:sSub>
                        <m:sSubPr>
                          <m:ctrlPr>
                            <a:rPr lang="en-GB" b="0" i="1" dirty="0" smtClean="0">
                              <a:latin typeface="Cambria Math" panose="02040503050406030204" pitchFamily="18" charset="0"/>
                            </a:rPr>
                          </m:ctrlPr>
                        </m:sSubPr>
                        <m:e>
                          <m:r>
                            <a:rPr lang="en-GB" i="1" dirty="0" smtClean="0">
                              <a:latin typeface="Cambria Math" panose="02040503050406030204" pitchFamily="18" charset="0"/>
                            </a:rPr>
                            <m:t>𝑏</m:t>
                          </m:r>
                        </m:e>
                        <m:sub>
                          <m:r>
                            <a:rPr lang="en-GB" i="1" dirty="0" smtClean="0">
                              <a:latin typeface="Cambria Math" panose="02040503050406030204" pitchFamily="18" charset="0"/>
                            </a:rPr>
                            <m:t>1</m:t>
                          </m:r>
                        </m:sub>
                      </m:sSub>
                      <m:r>
                        <a:rPr lang="en-GB" i="1" dirty="0" smtClean="0">
                          <a:latin typeface="Cambria Math" panose="02040503050406030204" pitchFamily="18" charset="0"/>
                        </a:rPr>
                        <m:t>,</m:t>
                      </m:r>
                      <m:sSub>
                        <m:sSubPr>
                          <m:ctrlPr>
                            <a:rPr lang="en-GB" b="0" i="1" dirty="0" smtClean="0">
                              <a:latin typeface="Cambria Math" panose="02040503050406030204" pitchFamily="18" charset="0"/>
                            </a:rPr>
                          </m:ctrlPr>
                        </m:sSubPr>
                        <m:e>
                          <m:r>
                            <a:rPr lang="en-GB" i="1" dirty="0" smtClean="0">
                              <a:latin typeface="Cambria Math" panose="02040503050406030204" pitchFamily="18" charset="0"/>
                            </a:rPr>
                            <m:t>𝑊</m:t>
                          </m:r>
                        </m:e>
                        <m:sub>
                          <m:r>
                            <a:rPr lang="en-GB" i="1" dirty="0" smtClean="0">
                              <a:latin typeface="Cambria Math" panose="02040503050406030204" pitchFamily="18" charset="0"/>
                            </a:rPr>
                            <m:t>2</m:t>
                          </m:r>
                        </m:sub>
                      </m:sSub>
                      <m:r>
                        <a:rPr lang="en-GB" i="1" dirty="0" smtClean="0">
                          <a:latin typeface="Cambria Math" panose="02040503050406030204" pitchFamily="18" charset="0"/>
                        </a:rPr>
                        <m:t>,</m:t>
                      </m:r>
                      <m:sSub>
                        <m:sSubPr>
                          <m:ctrlPr>
                            <a:rPr lang="en-GB" b="0" i="1" dirty="0" smtClean="0">
                              <a:latin typeface="Cambria Math" panose="02040503050406030204" pitchFamily="18" charset="0"/>
                            </a:rPr>
                          </m:ctrlPr>
                        </m:sSubPr>
                        <m:e>
                          <m:r>
                            <a:rPr lang="en-GB" i="1" dirty="0" smtClean="0">
                              <a:latin typeface="Cambria Math" panose="02040503050406030204" pitchFamily="18" charset="0"/>
                            </a:rPr>
                            <m:t>𝑏</m:t>
                          </m:r>
                        </m:e>
                        <m:sub>
                          <m:r>
                            <a:rPr lang="en-GB" i="1" dirty="0" smtClean="0">
                              <a:latin typeface="Cambria Math" panose="02040503050406030204" pitchFamily="18" charset="0"/>
                            </a:rPr>
                            <m:t>2</m:t>
                          </m:r>
                        </m:sub>
                      </m:sSub>
                      <m:r>
                        <a:rPr lang="en-GB" i="1" dirty="0" smtClean="0">
                          <a:latin typeface="Cambria Math" panose="02040503050406030204" pitchFamily="18" charset="0"/>
                        </a:rPr>
                        <m:t>)−</m:t>
                      </m:r>
                      <m:r>
                        <a:rPr lang="en-GB" b="0" i="1" dirty="0" smtClean="0">
                          <a:latin typeface="Cambria Math" panose="02040503050406030204" pitchFamily="18" charset="0"/>
                        </a:rPr>
                        <m:t>𝑌</m:t>
                      </m:r>
                      <m:r>
                        <a:rPr lang="en-GB" i="1" dirty="0" smtClean="0">
                          <a:latin typeface="Cambria Math" panose="02040503050406030204" pitchFamily="18" charset="0"/>
                        </a:rPr>
                        <m:t>=</m:t>
                      </m:r>
                      <m:sSub>
                        <m:sSubPr>
                          <m:ctrlPr>
                            <a:rPr lang="en-GB" b="0" i="1" dirty="0" smtClean="0">
                              <a:latin typeface="Cambria Math" panose="02040503050406030204" pitchFamily="18" charset="0"/>
                            </a:rPr>
                          </m:ctrlPr>
                        </m:sSubPr>
                        <m:e>
                          <m:r>
                            <a:rPr lang="en-GB" i="1" dirty="0" smtClean="0">
                              <a:latin typeface="Cambria Math" panose="02040503050406030204" pitchFamily="18" charset="0"/>
                            </a:rPr>
                            <m:t>𝑊</m:t>
                          </m:r>
                        </m:e>
                        <m:sub>
                          <m:r>
                            <a:rPr lang="en-GB" i="1" dirty="0" smtClean="0">
                              <a:latin typeface="Cambria Math" panose="02040503050406030204" pitchFamily="18" charset="0"/>
                            </a:rPr>
                            <m:t>2</m:t>
                          </m:r>
                        </m:sub>
                      </m:sSub>
                      <m:r>
                        <a:rPr lang="en-GB" i="1" dirty="0" smtClean="0">
                          <a:latin typeface="Cambria Math" panose="02040503050406030204" pitchFamily="18" charset="0"/>
                        </a:rPr>
                        <m:t>(</m:t>
                      </m:r>
                      <m:sSub>
                        <m:sSubPr>
                          <m:ctrlPr>
                            <a:rPr lang="en-GB" b="0" i="1" dirty="0" smtClean="0">
                              <a:latin typeface="Cambria Math" panose="02040503050406030204" pitchFamily="18" charset="0"/>
                            </a:rPr>
                          </m:ctrlPr>
                        </m:sSubPr>
                        <m:e>
                          <m:r>
                            <a:rPr lang="en-GB" i="1" dirty="0" smtClean="0">
                              <a:latin typeface="Cambria Math" panose="02040503050406030204" pitchFamily="18" charset="0"/>
                            </a:rPr>
                            <m:t>𝑊</m:t>
                          </m:r>
                        </m:e>
                        <m:sub>
                          <m:r>
                            <a:rPr lang="en-GB" i="1" dirty="0" smtClean="0">
                              <a:latin typeface="Cambria Math" panose="02040503050406030204" pitchFamily="18" charset="0"/>
                            </a:rPr>
                            <m:t>1</m:t>
                          </m:r>
                        </m:sub>
                      </m:sSub>
                      <m:r>
                        <a:rPr lang="en-GB" b="0" i="1" dirty="0" smtClean="0">
                          <a:latin typeface="Cambria Math" panose="02040503050406030204" pitchFamily="18" charset="0"/>
                        </a:rPr>
                        <m:t>𝑋</m:t>
                      </m:r>
                      <m:r>
                        <a:rPr lang="en-GB" i="1" dirty="0" smtClean="0">
                          <a:latin typeface="Cambria Math" panose="02040503050406030204" pitchFamily="18" charset="0"/>
                        </a:rPr>
                        <m:t>+</m:t>
                      </m:r>
                      <m:sSub>
                        <m:sSubPr>
                          <m:ctrlPr>
                            <a:rPr lang="en-GB" b="0" i="1" dirty="0" smtClean="0">
                              <a:latin typeface="Cambria Math" panose="02040503050406030204" pitchFamily="18" charset="0"/>
                            </a:rPr>
                          </m:ctrlPr>
                        </m:sSubPr>
                        <m:e>
                          <m:r>
                            <a:rPr lang="en-GB" i="1" dirty="0" smtClean="0">
                              <a:latin typeface="Cambria Math" panose="02040503050406030204" pitchFamily="18" charset="0"/>
                            </a:rPr>
                            <m:t>𝑏</m:t>
                          </m:r>
                        </m:e>
                        <m:sub>
                          <m:r>
                            <a:rPr lang="en-GB" i="1" dirty="0" smtClean="0">
                              <a:latin typeface="Cambria Math" panose="02040503050406030204" pitchFamily="18" charset="0"/>
                            </a:rPr>
                            <m:t>1</m:t>
                          </m:r>
                        </m:sub>
                      </m:sSub>
                      <m:r>
                        <a:rPr lang="en-GB" i="1" dirty="0" smtClean="0">
                          <a:latin typeface="Cambria Math" panose="02040503050406030204" pitchFamily="18" charset="0"/>
                        </a:rPr>
                        <m:t>)+</m:t>
                      </m:r>
                      <m:sSub>
                        <m:sSubPr>
                          <m:ctrlPr>
                            <a:rPr lang="en-GB" b="0" i="1" dirty="0" smtClean="0">
                              <a:latin typeface="Cambria Math" panose="02040503050406030204" pitchFamily="18" charset="0"/>
                            </a:rPr>
                          </m:ctrlPr>
                        </m:sSubPr>
                        <m:e>
                          <m:r>
                            <a:rPr lang="en-GB" i="1" dirty="0" smtClean="0">
                              <a:latin typeface="Cambria Math" panose="02040503050406030204" pitchFamily="18" charset="0"/>
                            </a:rPr>
                            <m:t>𝑏</m:t>
                          </m:r>
                        </m:e>
                        <m:sub>
                          <m:r>
                            <a:rPr lang="en-GB" i="1" dirty="0" smtClean="0">
                              <a:latin typeface="Cambria Math" panose="02040503050406030204" pitchFamily="18" charset="0"/>
                            </a:rPr>
                            <m:t>2</m:t>
                          </m:r>
                        </m:sub>
                      </m:sSub>
                      <m:r>
                        <a:rPr lang="en-GB" i="1" dirty="0" smtClean="0">
                          <a:latin typeface="Cambria Math" panose="02040503050406030204" pitchFamily="18" charset="0"/>
                        </a:rPr>
                        <m:t>−</m:t>
                      </m:r>
                      <m:r>
                        <a:rPr lang="en-GB" b="0" i="1" dirty="0" smtClean="0">
                          <a:latin typeface="Cambria Math" panose="02040503050406030204" pitchFamily="18" charset="0"/>
                        </a:rPr>
                        <m:t>𝑌</m:t>
                      </m:r>
                      <m:r>
                        <a:rPr lang="en-GB" i="1" dirty="0" smtClean="0">
                          <a:latin typeface="Cambria Math" panose="02040503050406030204" pitchFamily="18" charset="0"/>
                        </a:rPr>
                        <m:t>.</m:t>
                      </m:r>
                    </m:oMath>
                  </m:oMathPara>
                </a14:m>
                <a:endParaRPr lang="en-GB" dirty="0"/>
              </a:p>
              <a:p>
                <a:pPr marL="0" indent="0">
                  <a:buNone/>
                </a:pPr>
                <a:endParaRPr lang="en-GB" dirty="0"/>
              </a:p>
              <a:p>
                <a:pPr marL="0" indent="0">
                  <a:buNone/>
                </a:pPr>
                <a:r>
                  <a:rPr lang="en-GB" dirty="0"/>
                  <a:t>Using the chain rule, we can simply compute </a:t>
                </a:r>
                <a14:m>
                  <m:oMath xmlns:m="http://schemas.openxmlformats.org/officeDocument/2006/math">
                    <m:f>
                      <m:fPr>
                        <m:ctrlPr>
                          <a:rPr lang="en-GB" b="0" i="1" smtClean="0">
                            <a:latin typeface="Cambria Math" panose="02040503050406030204" pitchFamily="18" charset="0"/>
                          </a:rPr>
                        </m:ctrlPr>
                      </m:fPr>
                      <m:num>
                        <m:r>
                          <a:rPr lang="en-GB" b="0" i="1" smtClean="0">
                            <a:latin typeface="Cambria Math" panose="02040503050406030204" pitchFamily="18" charset="0"/>
                          </a:rPr>
                          <m:t>𝜕</m:t>
                        </m:r>
                        <m:r>
                          <a:rPr lang="en-GB" b="0" i="1" smtClean="0">
                            <a:latin typeface="Cambria Math" panose="02040503050406030204" pitchFamily="18" charset="0"/>
                          </a:rPr>
                          <m:t>𝐿</m:t>
                        </m:r>
                      </m:num>
                      <m:den>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2</m:t>
                            </m:r>
                          </m:sub>
                        </m:sSub>
                      </m:den>
                    </m:f>
                  </m:oMath>
                </a14:m>
                <a:r>
                  <a:rPr lang="en-GB" dirty="0"/>
                  <a:t> as</a:t>
                </a:r>
              </a:p>
              <a:p>
                <a:pPr marL="0" indent="0">
                  <a:buNone/>
                </a:pPr>
                <a:endParaRPr lang="en-GB" dirty="0"/>
              </a:p>
              <a:p>
                <a:pPr marL="0" indent="0">
                  <a:buNone/>
                </a:pPr>
                <a14:m>
                  <m:oMathPara xmlns:m="http://schemas.openxmlformats.org/officeDocument/2006/math">
                    <m:oMathParaPr>
                      <m:jc m:val="centerGroup"/>
                    </m:oMathParaPr>
                    <m:oMath xmlns:m="http://schemas.openxmlformats.org/officeDocument/2006/math">
                      <m:f>
                        <m:fPr>
                          <m:ctrlPr>
                            <a:rPr lang="en-GB" b="0" i="1" smtClean="0">
                              <a:latin typeface="Cambria Math" panose="02040503050406030204" pitchFamily="18" charset="0"/>
                            </a:rPr>
                          </m:ctrlPr>
                        </m:fPr>
                        <m:num>
                          <m:r>
                            <a:rPr lang="en-GB" b="0" i="1" smtClean="0">
                              <a:latin typeface="Cambria Math" panose="02040503050406030204" pitchFamily="18" charset="0"/>
                            </a:rPr>
                            <m:t>𝜕</m:t>
                          </m:r>
                          <m:r>
                            <a:rPr lang="en-GB" b="0" i="1" smtClean="0">
                              <a:latin typeface="Cambria Math" panose="02040503050406030204" pitchFamily="18" charset="0"/>
                            </a:rPr>
                            <m:t>𝐿</m:t>
                          </m:r>
                        </m:num>
                        <m:den>
                          <m:r>
                            <a:rPr lang="en-GB" b="0" i="1" smtClean="0">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𝑊</m:t>
                              </m:r>
                            </m:e>
                            <m:sub>
                              <m:r>
                                <a:rPr lang="en-GB" b="0" i="1" smtClean="0">
                                  <a:latin typeface="Cambria Math" panose="02040503050406030204" pitchFamily="18" charset="0"/>
                                </a:rPr>
                                <m:t>2</m:t>
                              </m:r>
                            </m:sub>
                          </m:sSub>
                        </m:den>
                      </m:f>
                      <m:r>
                        <a:rPr lang="en-GB" b="0" i="0" smtClean="0">
                          <a:latin typeface="Cambria Math" panose="02040503050406030204" pitchFamily="18" charset="0"/>
                        </a:rPr>
                        <m:t>=</m:t>
                      </m:r>
                      <m:f>
                        <m:fPr>
                          <m:ctrlPr>
                            <a:rPr lang="en-GB" i="1">
                              <a:latin typeface="Cambria Math" panose="02040503050406030204" pitchFamily="18" charset="0"/>
                            </a:rPr>
                          </m:ctrlPr>
                        </m:fPr>
                        <m:num>
                          <m:r>
                            <a:rPr lang="en-GB" i="1">
                              <a:latin typeface="Cambria Math" panose="02040503050406030204" pitchFamily="18" charset="0"/>
                            </a:rPr>
                            <m:t>𝜕</m:t>
                          </m:r>
                          <m:r>
                            <a:rPr lang="en-GB" i="1">
                              <a:latin typeface="Cambria Math" panose="02040503050406030204" pitchFamily="18" charset="0"/>
                            </a:rPr>
                            <m:t>𝐿</m:t>
                          </m:r>
                        </m:num>
                        <m:den>
                          <m:r>
                            <a:rPr lang="en-GB" i="1">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𝑝𝑟𝑒𝑑</m:t>
                              </m:r>
                            </m:sub>
                          </m:sSub>
                        </m:den>
                      </m:f>
                      <m:f>
                        <m:fPr>
                          <m:ctrlPr>
                            <a:rPr lang="en-GB" i="1">
                              <a:latin typeface="Cambria Math" panose="02040503050406030204" pitchFamily="18" charset="0"/>
                            </a:rPr>
                          </m:ctrlPr>
                        </m:fPr>
                        <m:num>
                          <m:r>
                            <a:rPr lang="en-GB" i="1">
                              <a:latin typeface="Cambria Math" panose="02040503050406030204" pitchFamily="18" charset="0"/>
                            </a:rPr>
                            <m:t>𝜕</m:t>
                          </m:r>
                          <m:sSub>
                            <m:sSubPr>
                              <m:ctrlPr>
                                <a:rPr lang="en-GB" b="0" i="1" smtClean="0">
                                  <a:latin typeface="Cambria Math" panose="02040503050406030204" pitchFamily="18" charset="0"/>
                                </a:rPr>
                              </m:ctrlPr>
                            </m:sSubPr>
                            <m:e>
                              <m:r>
                                <a:rPr lang="en-GB" b="0" i="1" smtClean="0">
                                  <a:latin typeface="Cambria Math" panose="02040503050406030204" pitchFamily="18" charset="0"/>
                                </a:rPr>
                                <m:t>𝑌</m:t>
                              </m:r>
                            </m:e>
                            <m:sub>
                              <m:r>
                                <a:rPr lang="en-GB" b="0" i="1" smtClean="0">
                                  <a:latin typeface="Cambria Math" panose="02040503050406030204" pitchFamily="18" charset="0"/>
                                </a:rPr>
                                <m:t>𝑝𝑟𝑒𝑑</m:t>
                              </m:r>
                            </m:sub>
                          </m:sSub>
                        </m:num>
                        <m:den>
                          <m:r>
                            <a:rPr lang="en-GB" i="1">
                              <a:latin typeface="Cambria Math" panose="02040503050406030204" pitchFamily="18" charset="0"/>
                            </a:rPr>
                            <m:t>𝜕</m:t>
                          </m:r>
                          <m:sSub>
                            <m:sSubPr>
                              <m:ctrlPr>
                                <a:rPr lang="en-GB" i="1">
                                  <a:latin typeface="Cambria Math" panose="02040503050406030204" pitchFamily="18" charset="0"/>
                                </a:rPr>
                              </m:ctrlPr>
                            </m:sSubPr>
                            <m:e>
                              <m:r>
                                <a:rPr lang="en-GB" i="1">
                                  <a:latin typeface="Cambria Math" panose="02040503050406030204" pitchFamily="18" charset="0"/>
                                </a:rPr>
                                <m:t>𝑊</m:t>
                              </m:r>
                            </m:e>
                            <m:sub>
                              <m:r>
                                <a:rPr lang="en-GB" i="1">
                                  <a:latin typeface="Cambria Math" panose="02040503050406030204" pitchFamily="18" charset="0"/>
                                </a:rPr>
                                <m:t>2</m:t>
                              </m:r>
                            </m:sub>
                          </m:sSub>
                        </m:den>
                      </m:f>
                    </m:oMath>
                  </m:oMathPara>
                </a14:m>
                <a:endParaRPr lang="en-GB" dirty="0"/>
              </a:p>
            </p:txBody>
          </p:sp>
        </mc:Choice>
        <mc:Fallback>
          <p:sp>
            <p:nvSpPr>
              <p:cNvPr id="3" name="Content Placeholder 2">
                <a:extLst>
                  <a:ext uri="{FF2B5EF4-FFF2-40B4-BE49-F238E27FC236}">
                    <a16:creationId xmlns:a16="http://schemas.microsoft.com/office/drawing/2014/main" id="{5AA41464-B2B5-4EE7-DEF2-910D29FE3DA2}"/>
                  </a:ext>
                </a:extLst>
              </p:cNvPr>
              <p:cNvSpPr>
                <a:spLocks noGrp="1" noRot="1" noChangeAspect="1" noMove="1" noResize="1" noEditPoints="1" noAdjustHandles="1" noChangeArrowheads="1" noChangeShapeType="1" noTextEdit="1"/>
              </p:cNvSpPr>
              <p:nvPr>
                <p:ph idx="1"/>
              </p:nvPr>
            </p:nvSpPr>
            <p:spPr>
              <a:blipFill>
                <a:blip r:embed="rId2"/>
                <a:stretch>
                  <a:fillRect l="-1217" t="-2241"/>
                </a:stretch>
              </a:blipFill>
            </p:spPr>
            <p:txBody>
              <a:bodyPr/>
              <a:lstStyle/>
              <a:p>
                <a:r>
                  <a:rPr lang="en-GB">
                    <a:noFill/>
                  </a:rPr>
                  <a:t> </a:t>
                </a:r>
              </a:p>
            </p:txBody>
          </p:sp>
        </mc:Fallback>
      </mc:AlternateContent>
    </p:spTree>
    <p:extLst>
      <p:ext uri="{BB962C8B-B14F-4D97-AF65-F5344CB8AC3E}">
        <p14:creationId xmlns:p14="http://schemas.microsoft.com/office/powerpoint/2010/main" val="396074117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3334</TotalTime>
  <Words>1911</Words>
  <Application>Microsoft Office PowerPoint</Application>
  <PresentationFormat>Widescreen</PresentationFormat>
  <Paragraphs>181</Paragraphs>
  <Slides>30</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30</vt:i4>
      </vt:variant>
    </vt:vector>
  </HeadingPairs>
  <TitlesOfParts>
    <vt:vector size="36" baseType="lpstr">
      <vt:lpstr>Arial</vt:lpstr>
      <vt:lpstr>Calibri</vt:lpstr>
      <vt:lpstr>Calibri Light</vt:lpstr>
      <vt:lpstr>Cambria Math</vt:lpstr>
      <vt:lpstr>Wingdings</vt:lpstr>
      <vt:lpstr>Office Theme</vt:lpstr>
      <vt:lpstr>Practice of Deep Learning Day 1, Part 4/4</vt:lpstr>
      <vt:lpstr>About this lecture</vt:lpstr>
      <vt:lpstr>The need for a training procedure</vt:lpstr>
      <vt:lpstr>The backpropagation mechanism</vt:lpstr>
      <vt:lpstr>The backpropagation mechanism</vt:lpstr>
      <vt:lpstr>Backpropagation is heavy to manually calculate and implement…  Strongly encouraging to try and redo the math/implementation shown hereafter on your own! </vt:lpstr>
      <vt:lpstr>Backpropagation in our model</vt:lpstr>
      <vt:lpstr>Before we continue</vt:lpstr>
      <vt:lpstr>Chain rule, to the rescue!</vt:lpstr>
      <vt:lpstr>Chain rule, to the rescue!</vt:lpstr>
      <vt:lpstr>Chain rule, to the rescue!</vt:lpstr>
      <vt:lpstr>Chain rule, to the rescue!</vt:lpstr>
      <vt:lpstr>Now that we have all update rules…</vt:lpstr>
      <vt:lpstr>Training procedure, in short.</vt:lpstr>
      <vt:lpstr>Backpropagation in our model</vt:lpstr>
      <vt:lpstr>Backpropagation in our model</vt:lpstr>
      <vt:lpstr>Backpropagation in our model</vt:lpstr>
      <vt:lpstr>Training procedure, in short (reminder).</vt:lpstr>
      <vt:lpstr>Trainer function for our model</vt:lpstr>
      <vt:lpstr>Trainer function for our model</vt:lpstr>
      <vt:lpstr>Trainer function for our model</vt:lpstr>
      <vt:lpstr>Finally, we will make the trainer function and the performance curves function into methods for our class.</vt:lpstr>
      <vt:lpstr>Backpropagation is heavy to manually calculate and implement… Strongly encouraging to try and redo the math/implementation shown on your own! </vt:lpstr>
      <vt:lpstr>Conclusion (Day 1)</vt:lpstr>
      <vt:lpstr>Conclusion (Day 1)</vt:lpstr>
      <vt:lpstr>Learn more about these topics</vt:lpstr>
      <vt:lpstr>Learn more about these topics</vt:lpstr>
      <vt:lpstr>Twitter, the theater for AI/DL drama and announcements</vt:lpstr>
      <vt:lpstr>Learn more about these topics</vt:lpstr>
      <vt:lpstr>Day 1 Knowledge Check Quiz</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50.039 Theory and Practice of Deep Learning W8 S1-2-3</dc:title>
  <dc:creator>Matthieu DE MARI</dc:creator>
  <cp:lastModifiedBy>Matthieu De Mari</cp:lastModifiedBy>
  <cp:revision>108</cp:revision>
  <dcterms:created xsi:type="dcterms:W3CDTF">2021-03-10T09:35:15Z</dcterms:created>
  <dcterms:modified xsi:type="dcterms:W3CDTF">2026-01-09T02:15:41Z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MSIP_Label_7fde23a9-9a05-4714-826f-57380a17bd9d_Enabled">
    <vt:lpwstr>true</vt:lpwstr>
  </property>
  <property fmtid="{D5CDD505-2E9C-101B-9397-08002B2CF9AE}" pid="3" name="MSIP_Label_7fde23a9-9a05-4714-826f-57380a17bd9d_SetDate">
    <vt:lpwstr>2022-10-19T06:30:58Z</vt:lpwstr>
  </property>
  <property fmtid="{D5CDD505-2E9C-101B-9397-08002B2CF9AE}" pid="4" name="MSIP_Label_7fde23a9-9a05-4714-826f-57380a17bd9d_Method">
    <vt:lpwstr>Privileged</vt:lpwstr>
  </property>
  <property fmtid="{D5CDD505-2E9C-101B-9397-08002B2CF9AE}" pid="5" name="MSIP_Label_7fde23a9-9a05-4714-826f-57380a17bd9d_Name">
    <vt:lpwstr>Restricted</vt:lpwstr>
  </property>
  <property fmtid="{D5CDD505-2E9C-101B-9397-08002B2CF9AE}" pid="6" name="MSIP_Label_7fde23a9-9a05-4714-826f-57380a17bd9d_SiteId">
    <vt:lpwstr>3476b776-e990-4f72-b950-62489831623d</vt:lpwstr>
  </property>
  <property fmtid="{D5CDD505-2E9C-101B-9397-08002B2CF9AE}" pid="7" name="MSIP_Label_7fde23a9-9a05-4714-826f-57380a17bd9d_ActionId">
    <vt:lpwstr>0e56de01-4734-4bb5-8abe-0837a2dfdfb0</vt:lpwstr>
  </property>
  <property fmtid="{D5CDD505-2E9C-101B-9397-08002B2CF9AE}" pid="8" name="MSIP_Label_7fde23a9-9a05-4714-826f-57380a17bd9d_ContentBits">
    <vt:lpwstr>3</vt:lpwstr>
  </property>
  <property fmtid="{D5CDD505-2E9C-101B-9397-08002B2CF9AE}" pid="9" name="ClassificationContentMarkingFooterLocations">
    <vt:lpwstr>Office Theme:10</vt:lpwstr>
  </property>
  <property fmtid="{D5CDD505-2E9C-101B-9397-08002B2CF9AE}" pid="10" name="ClassificationContentMarkingFooterText">
    <vt:lpwstr>Restricted</vt:lpwstr>
  </property>
  <property fmtid="{D5CDD505-2E9C-101B-9397-08002B2CF9AE}" pid="11" name="ClassificationContentMarkingHeaderLocations">
    <vt:lpwstr>Office Theme:9</vt:lpwstr>
  </property>
  <property fmtid="{D5CDD505-2E9C-101B-9397-08002B2CF9AE}" pid="12" name="ClassificationContentMarkingHeaderText">
    <vt:lpwstr>Restricted</vt:lpwstr>
  </property>
</Properties>
</file>

<file path=docProps/thumbnail.jpeg>
</file>